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2"/>
  </p:notesMasterIdLst>
  <p:handoutMasterIdLst>
    <p:handoutMasterId r:id="rId73"/>
  </p:handoutMasterIdLst>
  <p:sldIdLst>
    <p:sldId id="355" r:id="rId2"/>
    <p:sldId id="356" r:id="rId3"/>
    <p:sldId id="431" r:id="rId4"/>
    <p:sldId id="432" r:id="rId5"/>
    <p:sldId id="433" r:id="rId6"/>
    <p:sldId id="434" r:id="rId7"/>
    <p:sldId id="360" r:id="rId8"/>
    <p:sldId id="361" r:id="rId9"/>
    <p:sldId id="363" r:id="rId10"/>
    <p:sldId id="365" r:id="rId11"/>
    <p:sldId id="366" r:id="rId12"/>
    <p:sldId id="367" r:id="rId13"/>
    <p:sldId id="364" r:id="rId14"/>
    <p:sldId id="368" r:id="rId15"/>
    <p:sldId id="378" r:id="rId16"/>
    <p:sldId id="379" r:id="rId17"/>
    <p:sldId id="380" r:id="rId18"/>
    <p:sldId id="422" r:id="rId19"/>
    <p:sldId id="423" r:id="rId20"/>
    <p:sldId id="424" r:id="rId21"/>
    <p:sldId id="425" r:id="rId22"/>
    <p:sldId id="426" r:id="rId23"/>
    <p:sldId id="427" r:id="rId24"/>
    <p:sldId id="428" r:id="rId25"/>
    <p:sldId id="429" r:id="rId26"/>
    <p:sldId id="430" r:id="rId27"/>
    <p:sldId id="382" r:id="rId28"/>
    <p:sldId id="383" r:id="rId29"/>
    <p:sldId id="375" r:id="rId30"/>
    <p:sldId id="376" r:id="rId31"/>
    <p:sldId id="384" r:id="rId32"/>
    <p:sldId id="385" r:id="rId33"/>
    <p:sldId id="386" r:id="rId34"/>
    <p:sldId id="387" r:id="rId35"/>
    <p:sldId id="388" r:id="rId36"/>
    <p:sldId id="389" r:id="rId37"/>
    <p:sldId id="390" r:id="rId38"/>
    <p:sldId id="391" r:id="rId39"/>
    <p:sldId id="392" r:id="rId40"/>
    <p:sldId id="393" r:id="rId41"/>
    <p:sldId id="394" r:id="rId42"/>
    <p:sldId id="395" r:id="rId43"/>
    <p:sldId id="397" r:id="rId44"/>
    <p:sldId id="398" r:id="rId45"/>
    <p:sldId id="400" r:id="rId46"/>
    <p:sldId id="399" r:id="rId47"/>
    <p:sldId id="401" r:id="rId48"/>
    <p:sldId id="402" r:id="rId49"/>
    <p:sldId id="403" r:id="rId50"/>
    <p:sldId id="404" r:id="rId51"/>
    <p:sldId id="405" r:id="rId52"/>
    <p:sldId id="406" r:id="rId53"/>
    <p:sldId id="407" r:id="rId54"/>
    <p:sldId id="408" r:id="rId55"/>
    <p:sldId id="409" r:id="rId56"/>
    <p:sldId id="359" r:id="rId57"/>
    <p:sldId id="396" r:id="rId58"/>
    <p:sldId id="410" r:id="rId59"/>
    <p:sldId id="414" r:id="rId60"/>
    <p:sldId id="415" r:id="rId61"/>
    <p:sldId id="416" r:id="rId62"/>
    <p:sldId id="411" r:id="rId63"/>
    <p:sldId id="412" r:id="rId64"/>
    <p:sldId id="413" r:id="rId65"/>
    <p:sldId id="417" r:id="rId66"/>
    <p:sldId id="418" r:id="rId67"/>
    <p:sldId id="419" r:id="rId68"/>
    <p:sldId id="420" r:id="rId69"/>
    <p:sldId id="421" r:id="rId70"/>
    <p:sldId id="358" r:id="rId71"/>
  </p:sldIdLst>
  <p:sldSz cx="12192000" cy="6858000"/>
  <p:notesSz cx="6858000" cy="9144000"/>
  <p:defaultTextStyle>
    <a:defPPr>
      <a:defRPr lang="en-US"/>
    </a:defPPr>
    <a:lvl1pPr marL="0" algn="l" defTabSz="457189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457189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457189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457189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457189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457189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457189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457189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457189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pple 2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289"/>
    <a:srgbClr val="003683"/>
    <a:srgbClr val="EF3E40"/>
    <a:srgbClr val="003F88"/>
    <a:srgbClr val="F03534"/>
    <a:srgbClr val="4478AB"/>
    <a:srgbClr val="ED3D3D"/>
    <a:srgbClr val="EE3F3E"/>
    <a:srgbClr val="FDCA02"/>
    <a:srgbClr val="003B8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65" d="100"/>
          <a:sy n="65" d="100"/>
        </p:scale>
        <p:origin x="834" y="78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59" d="100"/>
          <a:sy n="59" d="100"/>
        </p:scale>
        <p:origin x="1746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handoutMaster" Target="handoutMasters/handoutMaster1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28833F3-6894-4446-9DD7-7BF5273401C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EF6AF53-87C6-44D6-8DF0-82D50DF3A34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AC3275-9D44-403D-A9EB-A3A69884D368}" type="datetimeFigureOut">
              <a:rPr lang="en-US" smtClean="0"/>
              <a:t>4/6/2020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2EFB75-7C7E-4071-8E1E-D75D344B1E5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A295B7-2BD5-4BB8-9CAC-58DBCA39BEE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83D9E9-DEB7-4D51-A02F-CCFF7D723D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70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0C79F9-0E80-4B59-BFBF-922194FB6FE7}" type="datetimeFigureOut">
              <a:rPr lang="en-US" smtClean="0"/>
              <a:pPr/>
              <a:t>4/6/2020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85012C-24FD-4033-9E4F-17EFABF705B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9949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28688">
              <a:spcBef>
                <a:spcPct val="20000"/>
              </a:spcBef>
              <a:defRPr sz="2400" b="1">
                <a:solidFill>
                  <a:srgbClr val="0000FF"/>
                </a:solidFill>
                <a:latin typeface="Arial" panose="020B0604020202020204" pitchFamily="34" charset="0"/>
              </a:defRPr>
            </a:lvl1pPr>
            <a:lvl2pPr marL="742950" indent="-285750" defTabSz="928688">
              <a:spcBef>
                <a:spcPct val="20000"/>
              </a:spcBef>
              <a:defRPr sz="2400" b="1">
                <a:solidFill>
                  <a:srgbClr val="0000FF"/>
                </a:solidFill>
                <a:latin typeface="Arial" panose="020B0604020202020204" pitchFamily="34" charset="0"/>
              </a:defRPr>
            </a:lvl2pPr>
            <a:lvl3pPr marL="1143000" indent="-228600" defTabSz="928688">
              <a:spcBef>
                <a:spcPct val="20000"/>
              </a:spcBef>
              <a:defRPr sz="2400" b="1">
                <a:solidFill>
                  <a:srgbClr val="0000FF"/>
                </a:solidFill>
                <a:latin typeface="Arial" panose="020B0604020202020204" pitchFamily="34" charset="0"/>
              </a:defRPr>
            </a:lvl3pPr>
            <a:lvl4pPr marL="1600200" indent="-228600" defTabSz="928688">
              <a:spcBef>
                <a:spcPct val="20000"/>
              </a:spcBef>
              <a:defRPr sz="2400" b="1">
                <a:solidFill>
                  <a:srgbClr val="0000FF"/>
                </a:solidFill>
                <a:latin typeface="Arial" panose="020B0604020202020204" pitchFamily="34" charset="0"/>
              </a:defRPr>
            </a:lvl4pPr>
            <a:lvl5pPr marL="2057400" indent="-228600" defTabSz="928688">
              <a:spcBef>
                <a:spcPct val="20000"/>
              </a:spcBef>
              <a:defRPr sz="2400" b="1">
                <a:solidFill>
                  <a:srgbClr val="0000FF"/>
                </a:solidFill>
                <a:latin typeface="Arial" panose="020B0604020202020204" pitchFamily="34" charset="0"/>
              </a:defRPr>
            </a:lvl5pPr>
            <a:lvl6pPr marL="2514600" indent="-228600" defTabSz="928688" eaLnBrk="0" fontAlgn="base" hangingPunct="0">
              <a:spcBef>
                <a:spcPct val="20000"/>
              </a:spcBef>
              <a:spcAft>
                <a:spcPct val="0"/>
              </a:spcAft>
              <a:defRPr sz="2400" b="1">
                <a:solidFill>
                  <a:srgbClr val="0000FF"/>
                </a:solidFill>
                <a:latin typeface="Arial" panose="020B0604020202020204" pitchFamily="34" charset="0"/>
              </a:defRPr>
            </a:lvl6pPr>
            <a:lvl7pPr marL="2971800" indent="-228600" defTabSz="928688" eaLnBrk="0" fontAlgn="base" hangingPunct="0">
              <a:spcBef>
                <a:spcPct val="20000"/>
              </a:spcBef>
              <a:spcAft>
                <a:spcPct val="0"/>
              </a:spcAft>
              <a:defRPr sz="2400" b="1">
                <a:solidFill>
                  <a:srgbClr val="0000FF"/>
                </a:solidFill>
                <a:latin typeface="Arial" panose="020B0604020202020204" pitchFamily="34" charset="0"/>
              </a:defRPr>
            </a:lvl7pPr>
            <a:lvl8pPr marL="3429000" indent="-228600" defTabSz="928688" eaLnBrk="0" fontAlgn="base" hangingPunct="0">
              <a:spcBef>
                <a:spcPct val="20000"/>
              </a:spcBef>
              <a:spcAft>
                <a:spcPct val="0"/>
              </a:spcAft>
              <a:defRPr sz="2400" b="1">
                <a:solidFill>
                  <a:srgbClr val="0000FF"/>
                </a:solidFill>
                <a:latin typeface="Arial" panose="020B0604020202020204" pitchFamily="34" charset="0"/>
              </a:defRPr>
            </a:lvl8pPr>
            <a:lvl9pPr marL="3886200" indent="-228600" defTabSz="928688" eaLnBrk="0" fontAlgn="base" hangingPunct="0">
              <a:spcBef>
                <a:spcPct val="20000"/>
              </a:spcBef>
              <a:spcAft>
                <a:spcPct val="0"/>
              </a:spcAft>
              <a:defRPr sz="2400" b="1">
                <a:solidFill>
                  <a:srgbClr val="0000FF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4D922D32-981B-438F-B51F-2783B4949219}" type="slidenum">
              <a:rPr lang="en-US" altLang="en-US" sz="1200" b="0">
                <a:solidFill>
                  <a:schemeClr val="tx1"/>
                </a:solidFill>
                <a:latin typeface="Times New Roman" panose="02020603050405020304" pitchFamily="18" charset="0"/>
              </a:rPr>
              <a:pPr>
                <a:spcBef>
                  <a:spcPct val="0"/>
                </a:spcBef>
              </a:pPr>
              <a:t>14</a:t>
            </a:fld>
            <a:endParaRPr lang="en-US" altLang="en-US" sz="1200" b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614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59300" y="1774825"/>
            <a:ext cx="0" cy="0"/>
          </a:xfrm>
          <a:solidFill>
            <a:srgbClr val="FFFFFF"/>
          </a:solidFill>
          <a:ln/>
        </p:spPr>
      </p:sp>
      <p:sp>
        <p:nvSpPr>
          <p:cNvPr id="6144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lIns="91280" tIns="45639" rIns="91280" bIns="45639"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8065270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28688">
              <a:spcBef>
                <a:spcPct val="20000"/>
              </a:spcBef>
              <a:defRPr sz="2400" b="1">
                <a:solidFill>
                  <a:srgbClr val="0000FF"/>
                </a:solidFill>
                <a:latin typeface="Arial" panose="020B0604020202020204" pitchFamily="34" charset="0"/>
              </a:defRPr>
            </a:lvl1pPr>
            <a:lvl2pPr marL="742950" indent="-285750" defTabSz="928688">
              <a:spcBef>
                <a:spcPct val="20000"/>
              </a:spcBef>
              <a:defRPr sz="2400" b="1">
                <a:solidFill>
                  <a:srgbClr val="0000FF"/>
                </a:solidFill>
                <a:latin typeface="Arial" panose="020B0604020202020204" pitchFamily="34" charset="0"/>
              </a:defRPr>
            </a:lvl2pPr>
            <a:lvl3pPr marL="1143000" indent="-228600" defTabSz="928688">
              <a:spcBef>
                <a:spcPct val="20000"/>
              </a:spcBef>
              <a:defRPr sz="2400" b="1">
                <a:solidFill>
                  <a:srgbClr val="0000FF"/>
                </a:solidFill>
                <a:latin typeface="Arial" panose="020B0604020202020204" pitchFamily="34" charset="0"/>
              </a:defRPr>
            </a:lvl3pPr>
            <a:lvl4pPr marL="1600200" indent="-228600" defTabSz="928688">
              <a:spcBef>
                <a:spcPct val="20000"/>
              </a:spcBef>
              <a:defRPr sz="2400" b="1">
                <a:solidFill>
                  <a:srgbClr val="0000FF"/>
                </a:solidFill>
                <a:latin typeface="Arial" panose="020B0604020202020204" pitchFamily="34" charset="0"/>
              </a:defRPr>
            </a:lvl4pPr>
            <a:lvl5pPr marL="2057400" indent="-228600" defTabSz="928688">
              <a:spcBef>
                <a:spcPct val="20000"/>
              </a:spcBef>
              <a:defRPr sz="2400" b="1">
                <a:solidFill>
                  <a:srgbClr val="0000FF"/>
                </a:solidFill>
                <a:latin typeface="Arial" panose="020B0604020202020204" pitchFamily="34" charset="0"/>
              </a:defRPr>
            </a:lvl5pPr>
            <a:lvl6pPr marL="2514600" indent="-228600" defTabSz="928688" eaLnBrk="0" fontAlgn="base" hangingPunct="0">
              <a:spcBef>
                <a:spcPct val="20000"/>
              </a:spcBef>
              <a:spcAft>
                <a:spcPct val="0"/>
              </a:spcAft>
              <a:defRPr sz="2400" b="1">
                <a:solidFill>
                  <a:srgbClr val="0000FF"/>
                </a:solidFill>
                <a:latin typeface="Arial" panose="020B0604020202020204" pitchFamily="34" charset="0"/>
              </a:defRPr>
            </a:lvl6pPr>
            <a:lvl7pPr marL="2971800" indent="-228600" defTabSz="928688" eaLnBrk="0" fontAlgn="base" hangingPunct="0">
              <a:spcBef>
                <a:spcPct val="20000"/>
              </a:spcBef>
              <a:spcAft>
                <a:spcPct val="0"/>
              </a:spcAft>
              <a:defRPr sz="2400" b="1">
                <a:solidFill>
                  <a:srgbClr val="0000FF"/>
                </a:solidFill>
                <a:latin typeface="Arial" panose="020B0604020202020204" pitchFamily="34" charset="0"/>
              </a:defRPr>
            </a:lvl7pPr>
            <a:lvl8pPr marL="3429000" indent="-228600" defTabSz="928688" eaLnBrk="0" fontAlgn="base" hangingPunct="0">
              <a:spcBef>
                <a:spcPct val="20000"/>
              </a:spcBef>
              <a:spcAft>
                <a:spcPct val="0"/>
              </a:spcAft>
              <a:defRPr sz="2400" b="1">
                <a:solidFill>
                  <a:srgbClr val="0000FF"/>
                </a:solidFill>
                <a:latin typeface="Arial" panose="020B0604020202020204" pitchFamily="34" charset="0"/>
              </a:defRPr>
            </a:lvl8pPr>
            <a:lvl9pPr marL="3886200" indent="-228600" defTabSz="928688" eaLnBrk="0" fontAlgn="base" hangingPunct="0">
              <a:spcBef>
                <a:spcPct val="20000"/>
              </a:spcBef>
              <a:spcAft>
                <a:spcPct val="0"/>
              </a:spcAft>
              <a:defRPr sz="2400" b="1">
                <a:solidFill>
                  <a:srgbClr val="0000FF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4D922D32-981B-438F-B51F-2783B4949219}" type="slidenum">
              <a:rPr lang="en-US" altLang="en-US" sz="1200" b="0">
                <a:solidFill>
                  <a:schemeClr val="tx1"/>
                </a:solidFill>
                <a:latin typeface="Times New Roman" panose="02020603050405020304" pitchFamily="18" charset="0"/>
              </a:rPr>
              <a:pPr>
                <a:spcBef>
                  <a:spcPct val="0"/>
                </a:spcBef>
              </a:pPr>
              <a:t>15</a:t>
            </a:fld>
            <a:endParaRPr lang="en-US" altLang="en-US" sz="1200" b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614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59300" y="1774825"/>
            <a:ext cx="0" cy="0"/>
          </a:xfrm>
          <a:solidFill>
            <a:srgbClr val="FFFFFF"/>
          </a:solidFill>
          <a:ln/>
        </p:spPr>
      </p:sp>
      <p:sp>
        <p:nvSpPr>
          <p:cNvPr id="6144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lIns="91280" tIns="45639" rIns="91280" bIns="45639"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4919610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28688">
              <a:spcBef>
                <a:spcPct val="20000"/>
              </a:spcBef>
              <a:defRPr sz="2400" b="1">
                <a:solidFill>
                  <a:srgbClr val="0000FF"/>
                </a:solidFill>
                <a:latin typeface="Arial" panose="020B0604020202020204" pitchFamily="34" charset="0"/>
              </a:defRPr>
            </a:lvl1pPr>
            <a:lvl2pPr marL="742950" indent="-285750" defTabSz="928688">
              <a:spcBef>
                <a:spcPct val="20000"/>
              </a:spcBef>
              <a:defRPr sz="2400" b="1">
                <a:solidFill>
                  <a:srgbClr val="0000FF"/>
                </a:solidFill>
                <a:latin typeface="Arial" panose="020B0604020202020204" pitchFamily="34" charset="0"/>
              </a:defRPr>
            </a:lvl2pPr>
            <a:lvl3pPr marL="1143000" indent="-228600" defTabSz="928688">
              <a:spcBef>
                <a:spcPct val="20000"/>
              </a:spcBef>
              <a:defRPr sz="2400" b="1">
                <a:solidFill>
                  <a:srgbClr val="0000FF"/>
                </a:solidFill>
                <a:latin typeface="Arial" panose="020B0604020202020204" pitchFamily="34" charset="0"/>
              </a:defRPr>
            </a:lvl3pPr>
            <a:lvl4pPr marL="1600200" indent="-228600" defTabSz="928688">
              <a:spcBef>
                <a:spcPct val="20000"/>
              </a:spcBef>
              <a:defRPr sz="2400" b="1">
                <a:solidFill>
                  <a:srgbClr val="0000FF"/>
                </a:solidFill>
                <a:latin typeface="Arial" panose="020B0604020202020204" pitchFamily="34" charset="0"/>
              </a:defRPr>
            </a:lvl4pPr>
            <a:lvl5pPr marL="2057400" indent="-228600" defTabSz="928688">
              <a:spcBef>
                <a:spcPct val="20000"/>
              </a:spcBef>
              <a:defRPr sz="2400" b="1">
                <a:solidFill>
                  <a:srgbClr val="0000FF"/>
                </a:solidFill>
                <a:latin typeface="Arial" panose="020B0604020202020204" pitchFamily="34" charset="0"/>
              </a:defRPr>
            </a:lvl5pPr>
            <a:lvl6pPr marL="2514600" indent="-228600" defTabSz="928688" eaLnBrk="0" fontAlgn="base" hangingPunct="0">
              <a:spcBef>
                <a:spcPct val="20000"/>
              </a:spcBef>
              <a:spcAft>
                <a:spcPct val="0"/>
              </a:spcAft>
              <a:defRPr sz="2400" b="1">
                <a:solidFill>
                  <a:srgbClr val="0000FF"/>
                </a:solidFill>
                <a:latin typeface="Arial" panose="020B0604020202020204" pitchFamily="34" charset="0"/>
              </a:defRPr>
            </a:lvl6pPr>
            <a:lvl7pPr marL="2971800" indent="-228600" defTabSz="928688" eaLnBrk="0" fontAlgn="base" hangingPunct="0">
              <a:spcBef>
                <a:spcPct val="20000"/>
              </a:spcBef>
              <a:spcAft>
                <a:spcPct val="0"/>
              </a:spcAft>
              <a:defRPr sz="2400" b="1">
                <a:solidFill>
                  <a:srgbClr val="0000FF"/>
                </a:solidFill>
                <a:latin typeface="Arial" panose="020B0604020202020204" pitchFamily="34" charset="0"/>
              </a:defRPr>
            </a:lvl7pPr>
            <a:lvl8pPr marL="3429000" indent="-228600" defTabSz="928688" eaLnBrk="0" fontAlgn="base" hangingPunct="0">
              <a:spcBef>
                <a:spcPct val="20000"/>
              </a:spcBef>
              <a:spcAft>
                <a:spcPct val="0"/>
              </a:spcAft>
              <a:defRPr sz="2400" b="1">
                <a:solidFill>
                  <a:srgbClr val="0000FF"/>
                </a:solidFill>
                <a:latin typeface="Arial" panose="020B0604020202020204" pitchFamily="34" charset="0"/>
              </a:defRPr>
            </a:lvl8pPr>
            <a:lvl9pPr marL="3886200" indent="-228600" defTabSz="928688" eaLnBrk="0" fontAlgn="base" hangingPunct="0">
              <a:spcBef>
                <a:spcPct val="20000"/>
              </a:spcBef>
              <a:spcAft>
                <a:spcPct val="0"/>
              </a:spcAft>
              <a:defRPr sz="2400" b="1">
                <a:solidFill>
                  <a:srgbClr val="0000FF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4D922D32-981B-438F-B51F-2783B4949219}" type="slidenum">
              <a:rPr lang="en-US" altLang="en-US" sz="1200" b="0">
                <a:solidFill>
                  <a:schemeClr val="tx1"/>
                </a:solidFill>
                <a:latin typeface="Times New Roman" panose="02020603050405020304" pitchFamily="18" charset="0"/>
              </a:rPr>
              <a:pPr>
                <a:spcBef>
                  <a:spcPct val="0"/>
                </a:spcBef>
              </a:pPr>
              <a:t>16</a:t>
            </a:fld>
            <a:endParaRPr lang="en-US" altLang="en-US" sz="1200" b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614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59300" y="1774825"/>
            <a:ext cx="0" cy="0"/>
          </a:xfrm>
          <a:solidFill>
            <a:srgbClr val="FFFFFF"/>
          </a:solidFill>
          <a:ln/>
        </p:spPr>
      </p:sp>
      <p:sp>
        <p:nvSpPr>
          <p:cNvPr id="6144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lIns="91280" tIns="45639" rIns="91280" bIns="45639"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5393730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28688">
              <a:spcBef>
                <a:spcPct val="20000"/>
              </a:spcBef>
              <a:defRPr sz="2400" b="1">
                <a:solidFill>
                  <a:srgbClr val="0000FF"/>
                </a:solidFill>
                <a:latin typeface="Arial" panose="020B0604020202020204" pitchFamily="34" charset="0"/>
              </a:defRPr>
            </a:lvl1pPr>
            <a:lvl2pPr marL="742950" indent="-285750" defTabSz="928688">
              <a:spcBef>
                <a:spcPct val="20000"/>
              </a:spcBef>
              <a:defRPr sz="2400" b="1">
                <a:solidFill>
                  <a:srgbClr val="0000FF"/>
                </a:solidFill>
                <a:latin typeface="Arial" panose="020B0604020202020204" pitchFamily="34" charset="0"/>
              </a:defRPr>
            </a:lvl2pPr>
            <a:lvl3pPr marL="1143000" indent="-228600" defTabSz="928688">
              <a:spcBef>
                <a:spcPct val="20000"/>
              </a:spcBef>
              <a:defRPr sz="2400" b="1">
                <a:solidFill>
                  <a:srgbClr val="0000FF"/>
                </a:solidFill>
                <a:latin typeface="Arial" panose="020B0604020202020204" pitchFamily="34" charset="0"/>
              </a:defRPr>
            </a:lvl3pPr>
            <a:lvl4pPr marL="1600200" indent="-228600" defTabSz="928688">
              <a:spcBef>
                <a:spcPct val="20000"/>
              </a:spcBef>
              <a:defRPr sz="2400" b="1">
                <a:solidFill>
                  <a:srgbClr val="0000FF"/>
                </a:solidFill>
                <a:latin typeface="Arial" panose="020B0604020202020204" pitchFamily="34" charset="0"/>
              </a:defRPr>
            </a:lvl4pPr>
            <a:lvl5pPr marL="2057400" indent="-228600" defTabSz="928688">
              <a:spcBef>
                <a:spcPct val="20000"/>
              </a:spcBef>
              <a:defRPr sz="2400" b="1">
                <a:solidFill>
                  <a:srgbClr val="0000FF"/>
                </a:solidFill>
                <a:latin typeface="Arial" panose="020B0604020202020204" pitchFamily="34" charset="0"/>
              </a:defRPr>
            </a:lvl5pPr>
            <a:lvl6pPr marL="2514600" indent="-228600" defTabSz="928688" eaLnBrk="0" fontAlgn="base" hangingPunct="0">
              <a:spcBef>
                <a:spcPct val="20000"/>
              </a:spcBef>
              <a:spcAft>
                <a:spcPct val="0"/>
              </a:spcAft>
              <a:defRPr sz="2400" b="1">
                <a:solidFill>
                  <a:srgbClr val="0000FF"/>
                </a:solidFill>
                <a:latin typeface="Arial" panose="020B0604020202020204" pitchFamily="34" charset="0"/>
              </a:defRPr>
            </a:lvl6pPr>
            <a:lvl7pPr marL="2971800" indent="-228600" defTabSz="928688" eaLnBrk="0" fontAlgn="base" hangingPunct="0">
              <a:spcBef>
                <a:spcPct val="20000"/>
              </a:spcBef>
              <a:spcAft>
                <a:spcPct val="0"/>
              </a:spcAft>
              <a:defRPr sz="2400" b="1">
                <a:solidFill>
                  <a:srgbClr val="0000FF"/>
                </a:solidFill>
                <a:latin typeface="Arial" panose="020B0604020202020204" pitchFamily="34" charset="0"/>
              </a:defRPr>
            </a:lvl7pPr>
            <a:lvl8pPr marL="3429000" indent="-228600" defTabSz="928688" eaLnBrk="0" fontAlgn="base" hangingPunct="0">
              <a:spcBef>
                <a:spcPct val="20000"/>
              </a:spcBef>
              <a:spcAft>
                <a:spcPct val="0"/>
              </a:spcAft>
              <a:defRPr sz="2400" b="1">
                <a:solidFill>
                  <a:srgbClr val="0000FF"/>
                </a:solidFill>
                <a:latin typeface="Arial" panose="020B0604020202020204" pitchFamily="34" charset="0"/>
              </a:defRPr>
            </a:lvl8pPr>
            <a:lvl9pPr marL="3886200" indent="-228600" defTabSz="928688" eaLnBrk="0" fontAlgn="base" hangingPunct="0">
              <a:spcBef>
                <a:spcPct val="20000"/>
              </a:spcBef>
              <a:spcAft>
                <a:spcPct val="0"/>
              </a:spcAft>
              <a:defRPr sz="2400" b="1">
                <a:solidFill>
                  <a:srgbClr val="0000FF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82632AA6-6243-443C-A8A6-B03F2833A861}" type="slidenum">
              <a:rPr lang="en-US" altLang="en-US" sz="1200" b="0">
                <a:solidFill>
                  <a:schemeClr val="tx1"/>
                </a:solidFill>
                <a:latin typeface="Times New Roman" panose="02020603050405020304" pitchFamily="18" charset="0"/>
              </a:rPr>
              <a:pPr>
                <a:spcBef>
                  <a:spcPct val="0"/>
                </a:spcBef>
              </a:pPr>
              <a:t>29</a:t>
            </a:fld>
            <a:endParaRPr lang="en-US" altLang="en-US" sz="1200" b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74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59300" y="1774825"/>
            <a:ext cx="0" cy="0"/>
          </a:xfrm>
          <a:solidFill>
            <a:srgbClr val="FFFFFF"/>
          </a:solidFill>
          <a:ln/>
        </p:spPr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lIns="91280" tIns="45639" rIns="91280" bIns="45639"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2752718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28688">
              <a:spcBef>
                <a:spcPct val="20000"/>
              </a:spcBef>
              <a:defRPr sz="2400" b="1">
                <a:solidFill>
                  <a:srgbClr val="0000FF"/>
                </a:solidFill>
                <a:latin typeface="Arial" panose="020B0604020202020204" pitchFamily="34" charset="0"/>
              </a:defRPr>
            </a:lvl1pPr>
            <a:lvl2pPr marL="742950" indent="-285750" defTabSz="928688">
              <a:spcBef>
                <a:spcPct val="20000"/>
              </a:spcBef>
              <a:defRPr sz="2400" b="1">
                <a:solidFill>
                  <a:srgbClr val="0000FF"/>
                </a:solidFill>
                <a:latin typeface="Arial" panose="020B0604020202020204" pitchFamily="34" charset="0"/>
              </a:defRPr>
            </a:lvl2pPr>
            <a:lvl3pPr marL="1143000" indent="-228600" defTabSz="928688">
              <a:spcBef>
                <a:spcPct val="20000"/>
              </a:spcBef>
              <a:defRPr sz="2400" b="1">
                <a:solidFill>
                  <a:srgbClr val="0000FF"/>
                </a:solidFill>
                <a:latin typeface="Arial" panose="020B0604020202020204" pitchFamily="34" charset="0"/>
              </a:defRPr>
            </a:lvl3pPr>
            <a:lvl4pPr marL="1600200" indent="-228600" defTabSz="928688">
              <a:spcBef>
                <a:spcPct val="20000"/>
              </a:spcBef>
              <a:defRPr sz="2400" b="1">
                <a:solidFill>
                  <a:srgbClr val="0000FF"/>
                </a:solidFill>
                <a:latin typeface="Arial" panose="020B0604020202020204" pitchFamily="34" charset="0"/>
              </a:defRPr>
            </a:lvl4pPr>
            <a:lvl5pPr marL="2057400" indent="-228600" defTabSz="928688">
              <a:spcBef>
                <a:spcPct val="20000"/>
              </a:spcBef>
              <a:defRPr sz="2400" b="1">
                <a:solidFill>
                  <a:srgbClr val="0000FF"/>
                </a:solidFill>
                <a:latin typeface="Arial" panose="020B0604020202020204" pitchFamily="34" charset="0"/>
              </a:defRPr>
            </a:lvl5pPr>
            <a:lvl6pPr marL="2514600" indent="-228600" defTabSz="928688" eaLnBrk="0" fontAlgn="base" hangingPunct="0">
              <a:spcBef>
                <a:spcPct val="20000"/>
              </a:spcBef>
              <a:spcAft>
                <a:spcPct val="0"/>
              </a:spcAft>
              <a:defRPr sz="2400" b="1">
                <a:solidFill>
                  <a:srgbClr val="0000FF"/>
                </a:solidFill>
                <a:latin typeface="Arial" panose="020B0604020202020204" pitchFamily="34" charset="0"/>
              </a:defRPr>
            </a:lvl6pPr>
            <a:lvl7pPr marL="2971800" indent="-228600" defTabSz="928688" eaLnBrk="0" fontAlgn="base" hangingPunct="0">
              <a:spcBef>
                <a:spcPct val="20000"/>
              </a:spcBef>
              <a:spcAft>
                <a:spcPct val="0"/>
              </a:spcAft>
              <a:defRPr sz="2400" b="1">
                <a:solidFill>
                  <a:srgbClr val="0000FF"/>
                </a:solidFill>
                <a:latin typeface="Arial" panose="020B0604020202020204" pitchFamily="34" charset="0"/>
              </a:defRPr>
            </a:lvl7pPr>
            <a:lvl8pPr marL="3429000" indent="-228600" defTabSz="928688" eaLnBrk="0" fontAlgn="base" hangingPunct="0">
              <a:spcBef>
                <a:spcPct val="20000"/>
              </a:spcBef>
              <a:spcAft>
                <a:spcPct val="0"/>
              </a:spcAft>
              <a:defRPr sz="2400" b="1">
                <a:solidFill>
                  <a:srgbClr val="0000FF"/>
                </a:solidFill>
                <a:latin typeface="Arial" panose="020B0604020202020204" pitchFamily="34" charset="0"/>
              </a:defRPr>
            </a:lvl8pPr>
            <a:lvl9pPr marL="3886200" indent="-228600" defTabSz="928688" eaLnBrk="0" fontAlgn="base" hangingPunct="0">
              <a:spcBef>
                <a:spcPct val="20000"/>
              </a:spcBef>
              <a:spcAft>
                <a:spcPct val="0"/>
              </a:spcAft>
              <a:defRPr sz="2400" b="1">
                <a:solidFill>
                  <a:srgbClr val="0000FF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F54208DC-8FBA-4923-8035-8905A2E5BA43}" type="slidenum">
              <a:rPr lang="en-US" altLang="en-US" sz="1200" b="0">
                <a:solidFill>
                  <a:schemeClr val="tx1"/>
                </a:solidFill>
                <a:latin typeface="Times New Roman" panose="02020603050405020304" pitchFamily="18" charset="0"/>
              </a:rPr>
              <a:pPr>
                <a:spcBef>
                  <a:spcPct val="0"/>
                </a:spcBef>
              </a:pPr>
              <a:t>30</a:t>
            </a:fld>
            <a:endParaRPr lang="en-US" altLang="en-US" sz="1200" b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76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59300" y="1774825"/>
            <a:ext cx="0" cy="0"/>
          </a:xfrm>
          <a:solidFill>
            <a:srgbClr val="FFFFFF"/>
          </a:solidFill>
          <a:ln/>
        </p:spPr>
      </p:sp>
      <p:sp>
        <p:nvSpPr>
          <p:cNvPr id="7680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lIns="91280" tIns="45639" rIns="91280" bIns="45639"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5806480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65080AC-C60D-4695-B305-1501005DDE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5D2152-08A9-004F-BE32-52A9C6BDFCAD}" type="datetimeFigureOut">
              <a:rPr lang="en-US" smtClean="0"/>
              <a:pPr/>
              <a:t>4/6/2020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CD6079-B8BA-462C-B4F8-F879949CFE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0D9AAD-96F2-4C0C-A3CC-8F868506BF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023CF-B329-E444-9BAC-9F50F1C2498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7095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E2440C-D902-48AF-BF36-C59A959297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5D2152-08A9-004F-BE32-52A9C6BDFCAD}" type="datetimeFigureOut">
              <a:rPr lang="en-US" smtClean="0"/>
              <a:pPr/>
              <a:t>4/6/2020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12C376-8056-427F-AD3A-8606A9785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D1B15A-F8B0-4ACE-A799-48756E74D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023CF-B329-E444-9BAC-9F50F1C2498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F342DD3-94F2-431A-BF2E-A4BEC5CD787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275826"/>
            <a:ext cx="12192000" cy="564910"/>
          </a:xfrm>
        </p:spPr>
        <p:txBody>
          <a:bodyPr>
            <a:normAutofit/>
          </a:bodyPr>
          <a:lstStyle>
            <a:lvl1pPr algn="ctr">
              <a:defRPr sz="36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algn="ctr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3878521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5D2152-08A9-004F-BE32-52A9C6BDFCAD}" type="datetimeFigureOut">
              <a:rPr lang="en-US" smtClean="0"/>
              <a:pPr/>
              <a:t>4/6/2020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023CF-B329-E444-9BAC-9F50F1C2498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7E9BCB5A-9765-46B3-8024-522FDFBD43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427039"/>
            <a:ext cx="10972800" cy="1143000"/>
          </a:xfrm>
          <a:prstGeom prst="rect">
            <a:avLst/>
          </a:prstGeom>
        </p:spPr>
        <p:txBody>
          <a:bodyPr vert="horz" lIns="91438" tIns="45719" rIns="91438" bIns="45719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ABC7395B-BA29-4C79-BEEB-EE53CCFC268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62000" y="1752601"/>
            <a:ext cx="10972800" cy="4525963"/>
          </a:xfrm>
          <a:prstGeom prst="rect">
            <a:avLst/>
          </a:prstGeom>
        </p:spPr>
        <p:txBody>
          <a:bodyPr vert="horz" lIns="91438" tIns="45719" rIns="91438" bIns="45719" rtlCol="0">
            <a:norm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A950C3E-4668-4901-9878-0DF46FD8E602}"/>
              </a:ext>
            </a:extLst>
          </p:cNvPr>
          <p:cNvSpPr txBox="1">
            <a:spLocks/>
          </p:cNvSpPr>
          <p:nvPr userDrawn="1"/>
        </p:nvSpPr>
        <p:spPr>
          <a:xfrm>
            <a:off x="8890000" y="6508752"/>
            <a:ext cx="2844800" cy="365125"/>
          </a:xfrm>
          <a:prstGeom prst="rect">
            <a:avLst/>
          </a:prstGeom>
        </p:spPr>
        <p:txBody>
          <a:bodyPr vert="horz" lIns="91438" tIns="45719" rIns="91438" bIns="45719" rtlCol="0" anchor="ctr"/>
          <a:lstStyle>
            <a:defPPr>
              <a:defRPr lang="en-US"/>
            </a:defPPr>
            <a:lvl1pPr marL="0" algn="r" defTabSz="457189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89" algn="l" defTabSz="457189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457189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457189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457189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457189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457189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457189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457189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B1023CF-B329-E444-9BAC-9F50F1C2498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9191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28D82-6440-427D-B2A3-40E4C2EDFA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275826"/>
            <a:ext cx="12192000" cy="564910"/>
          </a:xfrm>
        </p:spPr>
        <p:txBody>
          <a:bodyPr>
            <a:normAutofit/>
          </a:bodyPr>
          <a:lstStyle>
            <a:lvl1pPr algn="ctr">
              <a:defRPr sz="36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algn="ctr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SEPARATOR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E2440C-D902-48AF-BF36-C59A959297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5D2152-08A9-004F-BE32-52A9C6BDFCAD}" type="datetimeFigureOut">
              <a:rPr lang="en-US" smtClean="0"/>
              <a:pPr/>
              <a:t>4/6/2020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12C376-8056-427F-AD3A-8606A9785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D1B15A-F8B0-4ACE-A799-48756E74D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023CF-B329-E444-9BAC-9F50F1C2498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7203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5D2152-08A9-004F-BE32-52A9C6BDFCAD}" type="datetimeFigureOut">
              <a:rPr lang="en-US" smtClean="0"/>
              <a:pPr/>
              <a:t>4/6/2020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023CF-B329-E444-9BAC-9F50F1C2498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1830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9A2BB08-0CD6-430D-A0B1-17C438535C71}" type="datetime1">
              <a:rPr lang="en-US" altLang="en-US"/>
              <a:pPr>
                <a:defRPr/>
              </a:pPr>
              <a:t>4/6/2020</a:t>
            </a:fld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of 99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D68A0B2-5101-44EC-83A5-43EEEEC3C7E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99719810"/>
      </p:ext>
    </p:extLst>
  </p:cSld>
  <p:clrMapOvr>
    <a:masterClrMapping/>
  </p:clrMapOvr>
  <p:transition>
    <p:dissolv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5CAB0-45AB-4485-9FF9-F4A51939D946}" type="datetimeFigureOut">
              <a:rPr lang="en-IN" smtClean="0"/>
              <a:t>06-04-2020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8A597-CDEB-4D79-9727-5CCA873F939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637049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38" tIns="45719" rIns="91438" bIns="45719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38" tIns="45719" rIns="91438" bIns="45719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 vert="horz" lIns="91438" tIns="45719" rIns="91438" bIns="45719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5D2152-08A9-004F-BE32-52A9C6BDFCAD}" type="datetimeFigureOut">
              <a:rPr lang="en-US" smtClean="0"/>
              <a:pPr/>
              <a:t>4/6/2020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</p:spPr>
        <p:txBody>
          <a:bodyPr vert="horz" lIns="91438" tIns="45719" rIns="91438" bIns="45719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</p:spPr>
        <p:txBody>
          <a:bodyPr vert="horz" lIns="91438" tIns="45719" rIns="91438" bIns="45719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1023CF-B329-E444-9BAC-9F50F1C2498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7140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55" r:id="rId3"/>
    <p:sldLayoutId id="2147483663" r:id="rId4"/>
    <p:sldLayoutId id="2147483650" r:id="rId5"/>
    <p:sldLayoutId id="2147483664" r:id="rId6"/>
    <p:sldLayoutId id="2147483665" r:id="rId7"/>
  </p:sldLayoutIdLst>
  <p:txStyles>
    <p:titleStyle>
      <a:lvl1pPr algn="ctr" defTabSz="457189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91" indent="-342891" algn="l" defTabSz="457189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32" indent="-285744" algn="l" defTabSz="457189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457189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457189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457189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45718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45718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669532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 smtClean="0"/>
              <a:t>Phases </a:t>
            </a:r>
            <a:r>
              <a:rPr lang="en-IN" dirty="0"/>
              <a:t>of Servlet Lifecycle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IN" dirty="0" smtClean="0"/>
              <a:t>Initialization</a:t>
            </a:r>
            <a:r>
              <a:rPr lang="en-IN" dirty="0"/>
              <a:t>: </a:t>
            </a:r>
          </a:p>
          <a:p>
            <a:pPr marL="400041" lvl="1" indent="0">
              <a:buNone/>
            </a:pPr>
            <a:r>
              <a:rPr lang="en-US" dirty="0"/>
              <a:t>–First phase of servlet lifecycle. </a:t>
            </a:r>
          </a:p>
          <a:p>
            <a:pPr marL="400041" lvl="1" indent="0">
              <a:buNone/>
            </a:pPr>
            <a:r>
              <a:rPr lang="en-US" dirty="0"/>
              <a:t>–Represents the creation and initialization of resources the servlet needs to service requests. </a:t>
            </a:r>
          </a:p>
          <a:p>
            <a:pPr marL="400041" lvl="1" indent="0">
              <a:buNone/>
            </a:pPr>
            <a:r>
              <a:rPr lang="en-US" dirty="0"/>
              <a:t>–The first and foremost thing is to implement the </a:t>
            </a:r>
            <a:r>
              <a:rPr lang="en-US" b="1" i="1" dirty="0" err="1"/>
              <a:t>javax.servlet.Servlet</a:t>
            </a:r>
            <a:r>
              <a:rPr lang="en-US" b="1" i="1" dirty="0"/>
              <a:t> </a:t>
            </a:r>
            <a:r>
              <a:rPr lang="en-US" dirty="0"/>
              <a:t>interface. </a:t>
            </a:r>
          </a:p>
          <a:p>
            <a:pPr marL="400041" lvl="1" indent="0">
              <a:buNone/>
            </a:pPr>
            <a:r>
              <a:rPr lang="en-US" dirty="0"/>
              <a:t>–</a:t>
            </a:r>
            <a:r>
              <a:rPr lang="en-US" b="1" i="1" dirty="0" err="1"/>
              <a:t>javax.servlet.Servlet</a:t>
            </a:r>
            <a:r>
              <a:rPr lang="en-US" b="1" i="1" dirty="0"/>
              <a:t> </a:t>
            </a:r>
            <a:r>
              <a:rPr lang="en-US" dirty="0"/>
              <a:t>interface defines </a:t>
            </a:r>
            <a:r>
              <a:rPr lang="en-US" b="1" i="1" dirty="0" err="1"/>
              <a:t>init</a:t>
            </a:r>
            <a:r>
              <a:rPr lang="en-US" b="1" i="1" dirty="0"/>
              <a:t>() </a:t>
            </a:r>
            <a:r>
              <a:rPr lang="en-US" dirty="0"/>
              <a:t>method to match the initialization phase of servlet lifecycle. </a:t>
            </a:r>
          </a:p>
          <a:p>
            <a:pPr marL="400041" lvl="1" indent="0">
              <a:buNone/>
            </a:pPr>
            <a:r>
              <a:rPr lang="en-US" dirty="0"/>
              <a:t>–</a:t>
            </a:r>
            <a:r>
              <a:rPr lang="en-US" b="1" i="1" dirty="0" err="1"/>
              <a:t>Init</a:t>
            </a:r>
            <a:r>
              <a:rPr lang="en-US" b="1" i="1" dirty="0"/>
              <a:t>() </a:t>
            </a:r>
            <a:r>
              <a:rPr lang="en-US" dirty="0"/>
              <a:t>method is called only once when the servlet is created, not for every request. </a:t>
            </a:r>
          </a:p>
          <a:p>
            <a:pPr marL="400041" lvl="1" indent="0">
              <a:buNone/>
            </a:pPr>
            <a:r>
              <a:rPr lang="en-US" b="1" i="1" dirty="0"/>
              <a:t>1.public void </a:t>
            </a:r>
            <a:r>
              <a:rPr lang="en-US" b="1" i="1" dirty="0" err="1"/>
              <a:t>init</a:t>
            </a:r>
            <a:r>
              <a:rPr lang="en-US" b="1" i="1" dirty="0"/>
              <a:t>() throws </a:t>
            </a:r>
            <a:r>
              <a:rPr lang="en-US" b="1" i="1" dirty="0" err="1"/>
              <a:t>ServletException</a:t>
            </a:r>
            <a:r>
              <a:rPr lang="en-US" b="1" i="1" dirty="0"/>
              <a:t> { // </a:t>
            </a:r>
            <a:endParaRPr lang="en-US" dirty="0"/>
          </a:p>
          <a:p>
            <a:pPr marL="400041" lvl="1" indent="0">
              <a:buNone/>
            </a:pPr>
            <a:r>
              <a:rPr lang="en-IN" b="1" i="1" dirty="0"/>
              <a:t>2.Initialization code... } </a:t>
            </a:r>
            <a:endParaRPr lang="en-IN" dirty="0"/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884112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 smtClean="0"/>
              <a:t>Phases </a:t>
            </a:r>
            <a:r>
              <a:rPr lang="en-IN" dirty="0"/>
              <a:t>of Servlet Lifecycle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IN" dirty="0" smtClean="0"/>
              <a:t>Service </a:t>
            </a:r>
            <a:r>
              <a:rPr lang="en-IN" dirty="0"/>
              <a:t>Phase: </a:t>
            </a:r>
          </a:p>
          <a:p>
            <a:pPr marL="400041" lvl="1" indent="0">
              <a:buNone/>
            </a:pPr>
            <a:r>
              <a:rPr lang="en-US" dirty="0"/>
              <a:t>–Service phase of servlet lifecycle represents all interactions with the request until servlet is destroyed. </a:t>
            </a:r>
          </a:p>
          <a:p>
            <a:pPr marL="400041" lvl="1" indent="0">
              <a:buNone/>
            </a:pPr>
            <a:r>
              <a:rPr lang="en-US" dirty="0"/>
              <a:t>–</a:t>
            </a:r>
            <a:r>
              <a:rPr lang="en-US" b="1" i="1" dirty="0"/>
              <a:t>Service() </a:t>
            </a:r>
            <a:r>
              <a:rPr lang="en-US" dirty="0"/>
              <a:t>method is used to match the service phase by servlet interface. </a:t>
            </a:r>
          </a:p>
          <a:p>
            <a:pPr marL="400041" lvl="1" indent="0">
              <a:buNone/>
            </a:pPr>
            <a:r>
              <a:rPr lang="en-US" dirty="0"/>
              <a:t>– </a:t>
            </a:r>
            <a:r>
              <a:rPr lang="en-US" b="1" i="1" dirty="0"/>
              <a:t>Service () </a:t>
            </a:r>
            <a:r>
              <a:rPr lang="en-US" dirty="0"/>
              <a:t>method is initialized once per request and is responsible for generating response to that request. </a:t>
            </a:r>
          </a:p>
          <a:p>
            <a:pPr marL="400041" lvl="1" indent="0">
              <a:buNone/>
            </a:pPr>
            <a:r>
              <a:rPr lang="en-US" dirty="0"/>
              <a:t>–Servlet specification define </a:t>
            </a:r>
            <a:r>
              <a:rPr lang="en-US" b="1" i="1" dirty="0"/>
              <a:t>service() </a:t>
            </a:r>
            <a:r>
              <a:rPr lang="en-US" dirty="0"/>
              <a:t>method to take two parameters: </a:t>
            </a:r>
          </a:p>
          <a:p>
            <a:pPr marL="400041" lvl="1" indent="0">
              <a:buNone/>
            </a:pPr>
            <a:r>
              <a:rPr lang="en-IN" dirty="0"/>
              <a:t>•</a:t>
            </a:r>
            <a:r>
              <a:rPr lang="en-IN" b="1" i="1" dirty="0" err="1"/>
              <a:t>javax.servlet.ServiceRequest</a:t>
            </a:r>
            <a:r>
              <a:rPr lang="en-IN" b="1" i="1" dirty="0"/>
              <a:t>() </a:t>
            </a:r>
            <a:endParaRPr lang="en-IN" dirty="0"/>
          </a:p>
          <a:p>
            <a:pPr marL="400041" lvl="1" indent="0">
              <a:buNone/>
            </a:pPr>
            <a:r>
              <a:rPr lang="en-IN" dirty="0"/>
              <a:t>•</a:t>
            </a:r>
            <a:r>
              <a:rPr lang="en-IN" b="1" i="1" dirty="0" err="1"/>
              <a:t>javax.servlet.ServiceResponse</a:t>
            </a:r>
            <a:r>
              <a:rPr lang="en-IN" b="1" i="1" dirty="0"/>
              <a:t>() </a:t>
            </a:r>
            <a:endParaRPr lang="en-IN" dirty="0"/>
          </a:p>
          <a:p>
            <a:pPr marL="400041" lvl="1" indent="0">
              <a:buNone/>
            </a:pPr>
            <a:r>
              <a:rPr lang="en-US" dirty="0"/>
              <a:t>–These two objects represent clients request for dynamic resource and servlets response to the client. 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44459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 smtClean="0"/>
              <a:t>Phases </a:t>
            </a:r>
            <a:r>
              <a:rPr lang="en-IN" dirty="0"/>
              <a:t>of Servlet Lifecycle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 smtClean="0"/>
              <a:t>Destruction </a:t>
            </a:r>
            <a:r>
              <a:rPr lang="en-IN" dirty="0"/>
              <a:t>Phase </a:t>
            </a:r>
          </a:p>
          <a:p>
            <a:pPr marL="400041" lvl="1" indent="0">
              <a:buNone/>
            </a:pPr>
            <a:r>
              <a:rPr lang="en-US" dirty="0"/>
              <a:t>–This phase represents when servlet is being removed from use by the container. </a:t>
            </a:r>
          </a:p>
          <a:p>
            <a:pPr marL="400041" lvl="1" indent="0">
              <a:buNone/>
            </a:pPr>
            <a:r>
              <a:rPr lang="en-US" dirty="0"/>
              <a:t>–To implement this servlet interface defines the </a:t>
            </a:r>
            <a:r>
              <a:rPr lang="en-US" b="1" i="1" dirty="0"/>
              <a:t>destroy() </a:t>
            </a:r>
            <a:r>
              <a:rPr lang="en-US" dirty="0"/>
              <a:t>method. </a:t>
            </a:r>
          </a:p>
          <a:p>
            <a:pPr marL="400041" lvl="1" indent="0">
              <a:buNone/>
            </a:pPr>
            <a:r>
              <a:rPr lang="en-US" dirty="0"/>
              <a:t>– </a:t>
            </a:r>
            <a:r>
              <a:rPr lang="en-US" b="1" i="1" dirty="0"/>
              <a:t>destroy() </a:t>
            </a:r>
            <a:r>
              <a:rPr lang="en-US" dirty="0"/>
              <a:t>method gracefully terminates the servlet and tidy up any occupied resources. 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91060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Servlets</a:t>
            </a:r>
            <a:br>
              <a:rPr lang="en-IN" dirty="0"/>
            </a:br>
            <a:r>
              <a:rPr lang="en-IN" dirty="0"/>
              <a:t>Servlet Lifecycle</a:t>
            </a:r>
            <a:br>
              <a:rPr lang="en-IN" dirty="0"/>
            </a:br>
            <a:endParaRPr lang="en-IN" dirty="0"/>
          </a:p>
        </p:txBody>
      </p:sp>
      <p:grpSp>
        <p:nvGrpSpPr>
          <p:cNvPr id="4" name="Group 68"/>
          <p:cNvGrpSpPr>
            <a:grpSpLocks/>
          </p:cNvGrpSpPr>
          <p:nvPr/>
        </p:nvGrpSpPr>
        <p:grpSpPr bwMode="auto">
          <a:xfrm>
            <a:off x="1371600" y="1570039"/>
            <a:ext cx="8696325" cy="4892675"/>
            <a:chOff x="192" y="720"/>
            <a:chExt cx="5478" cy="3082"/>
          </a:xfrm>
        </p:grpSpPr>
        <p:sp>
          <p:nvSpPr>
            <p:cNvPr id="5" name="Line 2"/>
            <p:cNvSpPr>
              <a:spLocks noChangeShapeType="1"/>
            </p:cNvSpPr>
            <p:nvPr/>
          </p:nvSpPr>
          <p:spPr bwMode="auto">
            <a:xfrm>
              <a:off x="912" y="1026"/>
              <a:ext cx="0" cy="276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1" hangingPunct="1">
                <a:spcBef>
                  <a:spcPct val="20000"/>
                </a:spcBef>
                <a:defRPr/>
              </a:pPr>
              <a:endParaRPr lang="en-IN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6" name="Text Box 3"/>
            <p:cNvSpPr txBox="1">
              <a:spLocks noChangeArrowheads="1"/>
            </p:cNvSpPr>
            <p:nvPr/>
          </p:nvSpPr>
          <p:spPr bwMode="auto">
            <a:xfrm>
              <a:off x="590" y="720"/>
              <a:ext cx="640" cy="29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defRPr sz="2400" b="1">
                  <a:solidFill>
                    <a:srgbClr val="0000FF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defRPr sz="2400" b="1">
                  <a:solidFill>
                    <a:srgbClr val="0000FF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defRPr sz="2400" b="1">
                  <a:solidFill>
                    <a:srgbClr val="0000FF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defRPr sz="2400" b="1">
                  <a:solidFill>
                    <a:srgbClr val="0000FF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defRPr sz="2400" b="1">
                  <a:solidFill>
                    <a:srgbClr val="0000FF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2400" b="1">
                  <a:solidFill>
                    <a:srgbClr val="0000FF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2400" b="1">
                  <a:solidFill>
                    <a:srgbClr val="0000FF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2400" b="1">
                  <a:solidFill>
                    <a:srgbClr val="0000FF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2400" b="1">
                  <a:solidFill>
                    <a:srgbClr val="0000FF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en-US" sz="1200" b="0">
                  <a:solidFill>
                    <a:schemeClr val="tx1"/>
                  </a:solidFill>
                  <a:latin typeface="Times New Roman" panose="02020603050405020304" pitchFamily="18" charset="0"/>
                </a:rPr>
                <a:t>Servlet Container</a:t>
              </a:r>
            </a:p>
          </p:txBody>
        </p:sp>
        <p:sp>
          <p:nvSpPr>
            <p:cNvPr id="7" name="Line 4"/>
            <p:cNvSpPr>
              <a:spLocks noChangeShapeType="1"/>
            </p:cNvSpPr>
            <p:nvPr/>
          </p:nvSpPr>
          <p:spPr bwMode="auto">
            <a:xfrm>
              <a:off x="912" y="1561"/>
              <a:ext cx="316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1" hangingPunct="1">
                <a:spcBef>
                  <a:spcPct val="20000"/>
                </a:spcBef>
                <a:defRPr/>
              </a:pPr>
              <a:endParaRPr lang="en-IN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8" name="Line 5"/>
            <p:cNvSpPr>
              <a:spLocks noChangeShapeType="1"/>
            </p:cNvSpPr>
            <p:nvPr/>
          </p:nvSpPr>
          <p:spPr bwMode="auto">
            <a:xfrm>
              <a:off x="912" y="1236"/>
              <a:ext cx="1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1" hangingPunct="1">
                <a:spcBef>
                  <a:spcPct val="20000"/>
                </a:spcBef>
                <a:defRPr/>
              </a:pPr>
              <a:endParaRPr lang="en-IN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9" name="Line 6"/>
            <p:cNvSpPr>
              <a:spLocks noChangeShapeType="1"/>
            </p:cNvSpPr>
            <p:nvPr/>
          </p:nvSpPr>
          <p:spPr bwMode="auto">
            <a:xfrm>
              <a:off x="2496" y="1310"/>
              <a:ext cx="0" cy="17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arrow" w="med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1" hangingPunct="1">
                <a:spcBef>
                  <a:spcPct val="20000"/>
                </a:spcBef>
                <a:defRPr/>
              </a:pPr>
              <a:endParaRPr lang="en-IN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0" name="Line 7"/>
            <p:cNvSpPr>
              <a:spLocks noChangeShapeType="1"/>
            </p:cNvSpPr>
            <p:nvPr/>
          </p:nvSpPr>
          <p:spPr bwMode="auto">
            <a:xfrm>
              <a:off x="2880" y="1276"/>
              <a:ext cx="0" cy="17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arrow" w="med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1" hangingPunct="1">
                <a:spcBef>
                  <a:spcPct val="20000"/>
                </a:spcBef>
                <a:defRPr/>
              </a:pPr>
              <a:endParaRPr lang="en-IN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1" name="Oval 8"/>
            <p:cNvSpPr>
              <a:spLocks noChangeArrowheads="1"/>
            </p:cNvSpPr>
            <p:nvPr/>
          </p:nvSpPr>
          <p:spPr bwMode="auto">
            <a:xfrm>
              <a:off x="2208" y="1032"/>
              <a:ext cx="960" cy="367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spcBef>
                  <a:spcPct val="20000"/>
                </a:spcBef>
                <a:defRPr/>
              </a:pPr>
              <a:endParaRPr lang="en-IN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2" name="Text Box 9"/>
            <p:cNvSpPr txBox="1">
              <a:spLocks noChangeArrowheads="1"/>
            </p:cNvSpPr>
            <p:nvPr/>
          </p:nvSpPr>
          <p:spPr bwMode="auto">
            <a:xfrm>
              <a:off x="2310" y="1125"/>
              <a:ext cx="384" cy="17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defRPr sz="2400" b="1">
                  <a:solidFill>
                    <a:srgbClr val="0000FF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defRPr sz="2400" b="1">
                  <a:solidFill>
                    <a:srgbClr val="0000FF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defRPr sz="2400" b="1">
                  <a:solidFill>
                    <a:srgbClr val="0000FF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defRPr sz="2400" b="1">
                  <a:solidFill>
                    <a:srgbClr val="0000FF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defRPr sz="2400" b="1">
                  <a:solidFill>
                    <a:srgbClr val="0000FF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2400" b="1">
                  <a:solidFill>
                    <a:srgbClr val="0000FF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2400" b="1">
                  <a:solidFill>
                    <a:srgbClr val="0000FF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2400" b="1">
                  <a:solidFill>
                    <a:srgbClr val="0000FF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2400" b="1">
                  <a:solidFill>
                    <a:srgbClr val="0000FF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 sz="1100" b="0">
                  <a:solidFill>
                    <a:schemeClr val="tx1"/>
                  </a:solidFill>
                  <a:latin typeface="Times New Roman" panose="02020603050405020304" pitchFamily="18" charset="0"/>
                </a:rPr>
                <a:t>Thread </a:t>
              </a:r>
            </a:p>
          </p:txBody>
        </p:sp>
        <p:sp>
          <p:nvSpPr>
            <p:cNvPr id="13" name="Text Box 10"/>
            <p:cNvSpPr txBox="1">
              <a:spLocks noChangeArrowheads="1"/>
            </p:cNvSpPr>
            <p:nvPr/>
          </p:nvSpPr>
          <p:spPr bwMode="auto">
            <a:xfrm>
              <a:off x="2656" y="1103"/>
              <a:ext cx="384" cy="17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defRPr sz="2400" b="1">
                  <a:solidFill>
                    <a:srgbClr val="0000FF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defRPr sz="2400" b="1">
                  <a:solidFill>
                    <a:srgbClr val="0000FF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defRPr sz="2400" b="1">
                  <a:solidFill>
                    <a:srgbClr val="0000FF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defRPr sz="2400" b="1">
                  <a:solidFill>
                    <a:srgbClr val="0000FF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defRPr sz="2400" b="1">
                  <a:solidFill>
                    <a:srgbClr val="0000FF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2400" b="1">
                  <a:solidFill>
                    <a:srgbClr val="0000FF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2400" b="1">
                  <a:solidFill>
                    <a:srgbClr val="0000FF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2400" b="1">
                  <a:solidFill>
                    <a:srgbClr val="0000FF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2400" b="1">
                  <a:solidFill>
                    <a:srgbClr val="0000FF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 sz="1100" b="0">
                  <a:solidFill>
                    <a:schemeClr val="tx1"/>
                  </a:solidFill>
                  <a:latin typeface="Times New Roman" panose="02020603050405020304" pitchFamily="18" charset="0"/>
                </a:rPr>
                <a:t>Thread </a:t>
              </a:r>
            </a:p>
          </p:txBody>
        </p:sp>
        <p:sp>
          <p:nvSpPr>
            <p:cNvPr id="14" name="Text Box 11"/>
            <p:cNvSpPr txBox="1">
              <a:spLocks noChangeArrowheads="1"/>
            </p:cNvSpPr>
            <p:nvPr/>
          </p:nvSpPr>
          <p:spPr bwMode="auto">
            <a:xfrm>
              <a:off x="4088" y="1480"/>
              <a:ext cx="432" cy="17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defRPr sz="2400" b="1">
                  <a:solidFill>
                    <a:srgbClr val="0000FF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defRPr sz="2400" b="1">
                  <a:solidFill>
                    <a:srgbClr val="0000FF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defRPr sz="2400" b="1">
                  <a:solidFill>
                    <a:srgbClr val="0000FF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defRPr sz="2400" b="1">
                  <a:solidFill>
                    <a:srgbClr val="0000FF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defRPr sz="2400" b="1">
                  <a:solidFill>
                    <a:srgbClr val="0000FF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2400" b="1">
                  <a:solidFill>
                    <a:srgbClr val="0000FF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2400" b="1">
                  <a:solidFill>
                    <a:srgbClr val="0000FF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2400" b="1">
                  <a:solidFill>
                    <a:srgbClr val="0000FF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2400" b="1">
                  <a:solidFill>
                    <a:srgbClr val="0000FF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 sz="1200" b="0">
                  <a:solidFill>
                    <a:schemeClr val="tx1"/>
                  </a:solidFill>
                  <a:latin typeface="Times New Roman" panose="02020603050405020304" pitchFamily="18" charset="0"/>
                </a:rPr>
                <a:t>Servlet</a:t>
              </a:r>
            </a:p>
          </p:txBody>
        </p:sp>
        <p:sp>
          <p:nvSpPr>
            <p:cNvPr id="15" name="Line 12"/>
            <p:cNvSpPr>
              <a:spLocks noChangeShapeType="1"/>
            </p:cNvSpPr>
            <p:nvPr/>
          </p:nvSpPr>
          <p:spPr bwMode="auto">
            <a:xfrm>
              <a:off x="926" y="1805"/>
              <a:ext cx="336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1" hangingPunct="1">
                <a:spcBef>
                  <a:spcPct val="20000"/>
                </a:spcBef>
                <a:defRPr/>
              </a:pPr>
              <a:endParaRPr lang="en-IN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6" name="Line 13"/>
            <p:cNvSpPr>
              <a:spLocks noChangeShapeType="1"/>
            </p:cNvSpPr>
            <p:nvPr/>
          </p:nvSpPr>
          <p:spPr bwMode="auto">
            <a:xfrm>
              <a:off x="912" y="2009"/>
              <a:ext cx="158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1" hangingPunct="1">
                <a:spcBef>
                  <a:spcPct val="20000"/>
                </a:spcBef>
                <a:defRPr/>
              </a:pPr>
              <a:endParaRPr lang="en-IN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7" name="Line 14"/>
            <p:cNvSpPr>
              <a:spLocks noChangeShapeType="1"/>
            </p:cNvSpPr>
            <p:nvPr/>
          </p:nvSpPr>
          <p:spPr bwMode="auto">
            <a:xfrm flipV="1">
              <a:off x="2496" y="2009"/>
              <a:ext cx="177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1" hangingPunct="1">
                <a:spcBef>
                  <a:spcPct val="20000"/>
                </a:spcBef>
                <a:defRPr/>
              </a:pPr>
              <a:endParaRPr lang="en-IN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8" name="Line 15"/>
            <p:cNvSpPr>
              <a:spLocks noChangeShapeType="1"/>
            </p:cNvSpPr>
            <p:nvPr/>
          </p:nvSpPr>
          <p:spPr bwMode="auto">
            <a:xfrm>
              <a:off x="912" y="2334"/>
              <a:ext cx="196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1" hangingPunct="1">
                <a:spcBef>
                  <a:spcPct val="20000"/>
                </a:spcBef>
                <a:defRPr/>
              </a:pPr>
              <a:endParaRPr lang="en-IN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9" name="Line 16"/>
            <p:cNvSpPr>
              <a:spLocks noChangeShapeType="1"/>
            </p:cNvSpPr>
            <p:nvPr/>
          </p:nvSpPr>
          <p:spPr bwMode="auto">
            <a:xfrm>
              <a:off x="2880" y="2334"/>
              <a:ext cx="139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1" hangingPunct="1">
                <a:spcBef>
                  <a:spcPct val="20000"/>
                </a:spcBef>
                <a:defRPr/>
              </a:pPr>
              <a:endParaRPr lang="en-IN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0" name="AutoShape 17"/>
            <p:cNvSpPr>
              <a:spLocks/>
            </p:cNvSpPr>
            <p:nvPr/>
          </p:nvSpPr>
          <p:spPr bwMode="auto">
            <a:xfrm>
              <a:off x="4848" y="2009"/>
              <a:ext cx="48" cy="529"/>
            </a:xfrm>
            <a:prstGeom prst="rightBracket">
              <a:avLst>
                <a:gd name="adj" fmla="val 9184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spcBef>
                  <a:spcPct val="20000"/>
                </a:spcBef>
                <a:defRPr/>
              </a:pPr>
              <a:endParaRPr lang="en-IN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1" name="Line 18"/>
            <p:cNvSpPr>
              <a:spLocks noChangeShapeType="1"/>
            </p:cNvSpPr>
            <p:nvPr/>
          </p:nvSpPr>
          <p:spPr bwMode="auto">
            <a:xfrm>
              <a:off x="4224" y="2009"/>
              <a:ext cx="62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1" hangingPunct="1">
                <a:spcBef>
                  <a:spcPct val="20000"/>
                </a:spcBef>
                <a:defRPr/>
              </a:pPr>
              <a:endParaRPr lang="en-IN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2" name="Line 19"/>
            <p:cNvSpPr>
              <a:spLocks noChangeShapeType="1"/>
            </p:cNvSpPr>
            <p:nvPr/>
          </p:nvSpPr>
          <p:spPr bwMode="auto">
            <a:xfrm>
              <a:off x="4224" y="2538"/>
              <a:ext cx="62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1" hangingPunct="1">
                <a:spcBef>
                  <a:spcPct val="20000"/>
                </a:spcBef>
                <a:defRPr/>
              </a:pPr>
              <a:endParaRPr lang="en-IN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3" name="Line 20"/>
            <p:cNvSpPr>
              <a:spLocks noChangeShapeType="1"/>
            </p:cNvSpPr>
            <p:nvPr/>
          </p:nvSpPr>
          <p:spPr bwMode="auto">
            <a:xfrm flipH="1">
              <a:off x="912" y="2538"/>
              <a:ext cx="340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1" hangingPunct="1">
                <a:spcBef>
                  <a:spcPct val="20000"/>
                </a:spcBef>
                <a:defRPr/>
              </a:pPr>
              <a:endParaRPr lang="en-IN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4" name="AutoShape 21"/>
            <p:cNvSpPr>
              <a:spLocks/>
            </p:cNvSpPr>
            <p:nvPr/>
          </p:nvSpPr>
          <p:spPr bwMode="auto">
            <a:xfrm>
              <a:off x="4656" y="2334"/>
              <a:ext cx="48" cy="529"/>
            </a:xfrm>
            <a:prstGeom prst="rightBracket">
              <a:avLst>
                <a:gd name="adj" fmla="val 9184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spcBef>
                  <a:spcPct val="20000"/>
                </a:spcBef>
                <a:defRPr/>
              </a:pPr>
              <a:endParaRPr lang="en-IN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5" name="Line 22"/>
            <p:cNvSpPr>
              <a:spLocks noChangeShapeType="1"/>
            </p:cNvSpPr>
            <p:nvPr/>
          </p:nvSpPr>
          <p:spPr bwMode="auto">
            <a:xfrm>
              <a:off x="4279" y="2334"/>
              <a:ext cx="37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1" hangingPunct="1">
                <a:spcBef>
                  <a:spcPct val="20000"/>
                </a:spcBef>
                <a:defRPr/>
              </a:pPr>
              <a:endParaRPr lang="en-IN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6" name="Line 23"/>
            <p:cNvSpPr>
              <a:spLocks noChangeShapeType="1"/>
            </p:cNvSpPr>
            <p:nvPr/>
          </p:nvSpPr>
          <p:spPr bwMode="auto">
            <a:xfrm flipH="1">
              <a:off x="4320" y="2863"/>
              <a:ext cx="33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1" hangingPunct="1">
                <a:spcBef>
                  <a:spcPct val="20000"/>
                </a:spcBef>
                <a:defRPr/>
              </a:pPr>
              <a:endParaRPr lang="en-IN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7" name="Line 24"/>
            <p:cNvSpPr>
              <a:spLocks noChangeShapeType="1"/>
            </p:cNvSpPr>
            <p:nvPr/>
          </p:nvSpPr>
          <p:spPr bwMode="auto">
            <a:xfrm flipH="1" flipV="1">
              <a:off x="899" y="2863"/>
              <a:ext cx="340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1" hangingPunct="1">
                <a:spcBef>
                  <a:spcPct val="20000"/>
                </a:spcBef>
                <a:defRPr/>
              </a:pPr>
              <a:endParaRPr lang="en-IN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8" name="Line 25"/>
            <p:cNvSpPr>
              <a:spLocks noChangeShapeType="1"/>
            </p:cNvSpPr>
            <p:nvPr/>
          </p:nvSpPr>
          <p:spPr bwMode="auto">
            <a:xfrm>
              <a:off x="912" y="3066"/>
              <a:ext cx="158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1" hangingPunct="1">
                <a:spcBef>
                  <a:spcPct val="20000"/>
                </a:spcBef>
                <a:defRPr/>
              </a:pPr>
              <a:endParaRPr lang="en-IN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9" name="Line 26"/>
            <p:cNvSpPr>
              <a:spLocks noChangeShapeType="1"/>
            </p:cNvSpPr>
            <p:nvPr/>
          </p:nvSpPr>
          <p:spPr bwMode="auto">
            <a:xfrm>
              <a:off x="2496" y="3066"/>
              <a:ext cx="38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1" hangingPunct="1">
                <a:spcBef>
                  <a:spcPct val="20000"/>
                </a:spcBef>
                <a:defRPr/>
              </a:pPr>
              <a:endParaRPr lang="en-IN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0" name="Line 27"/>
            <p:cNvSpPr>
              <a:spLocks noChangeShapeType="1"/>
            </p:cNvSpPr>
            <p:nvPr/>
          </p:nvSpPr>
          <p:spPr bwMode="auto">
            <a:xfrm>
              <a:off x="912" y="3293"/>
              <a:ext cx="340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1" hangingPunct="1">
                <a:spcBef>
                  <a:spcPct val="20000"/>
                </a:spcBef>
                <a:defRPr/>
              </a:pPr>
              <a:endParaRPr lang="en-IN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1" name="Line 28"/>
            <p:cNvSpPr>
              <a:spLocks noChangeShapeType="1"/>
            </p:cNvSpPr>
            <p:nvPr/>
          </p:nvSpPr>
          <p:spPr bwMode="auto">
            <a:xfrm>
              <a:off x="912" y="3513"/>
              <a:ext cx="340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1" hangingPunct="1">
                <a:spcBef>
                  <a:spcPct val="20000"/>
                </a:spcBef>
                <a:defRPr/>
              </a:pPr>
              <a:endParaRPr lang="en-IN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2" name="Line 29"/>
            <p:cNvSpPr>
              <a:spLocks noChangeShapeType="1"/>
            </p:cNvSpPr>
            <p:nvPr/>
          </p:nvSpPr>
          <p:spPr bwMode="auto">
            <a:xfrm>
              <a:off x="4314" y="1636"/>
              <a:ext cx="0" cy="187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arrow" w="med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1" hangingPunct="1">
                <a:spcBef>
                  <a:spcPct val="20000"/>
                </a:spcBef>
                <a:defRPr/>
              </a:pPr>
              <a:endParaRPr lang="en-IN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3" name="Text Box 30"/>
            <p:cNvSpPr txBox="1">
              <a:spLocks noChangeArrowheads="1"/>
            </p:cNvSpPr>
            <p:nvPr/>
          </p:nvSpPr>
          <p:spPr bwMode="auto">
            <a:xfrm>
              <a:off x="889" y="1053"/>
              <a:ext cx="910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defRPr sz="2400" b="1">
                  <a:solidFill>
                    <a:srgbClr val="0000FF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defRPr sz="2400" b="1">
                  <a:solidFill>
                    <a:srgbClr val="0000FF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defRPr sz="2400" b="1">
                  <a:solidFill>
                    <a:srgbClr val="0000FF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defRPr sz="2400" b="1">
                  <a:solidFill>
                    <a:srgbClr val="0000FF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defRPr sz="2400" b="1">
                  <a:solidFill>
                    <a:srgbClr val="0000FF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2400" b="1">
                  <a:solidFill>
                    <a:srgbClr val="0000FF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2400" b="1">
                  <a:solidFill>
                    <a:srgbClr val="0000FF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2400" b="1">
                  <a:solidFill>
                    <a:srgbClr val="0000FF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2400" b="1">
                  <a:solidFill>
                    <a:srgbClr val="0000FF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 sz="1200" b="0">
                  <a:solidFill>
                    <a:schemeClr val="tx1"/>
                  </a:solidFill>
                  <a:latin typeface="Times New Roman" panose="02020603050405020304" pitchFamily="18" charset="0"/>
                </a:rPr>
                <a:t>Create Thread Pool</a:t>
              </a:r>
            </a:p>
          </p:txBody>
        </p:sp>
        <p:sp>
          <p:nvSpPr>
            <p:cNvPr id="34" name="Text Box 31"/>
            <p:cNvSpPr txBox="1">
              <a:spLocks noChangeArrowheads="1"/>
            </p:cNvSpPr>
            <p:nvPr/>
          </p:nvSpPr>
          <p:spPr bwMode="auto">
            <a:xfrm>
              <a:off x="869" y="1404"/>
              <a:ext cx="912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defRPr sz="2400" b="1">
                  <a:solidFill>
                    <a:srgbClr val="0000FF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defRPr sz="2400" b="1">
                  <a:solidFill>
                    <a:srgbClr val="0000FF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defRPr sz="2400" b="1">
                  <a:solidFill>
                    <a:srgbClr val="0000FF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defRPr sz="2400" b="1">
                  <a:solidFill>
                    <a:srgbClr val="0000FF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defRPr sz="2400" b="1">
                  <a:solidFill>
                    <a:srgbClr val="0000FF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2400" b="1">
                  <a:solidFill>
                    <a:srgbClr val="0000FF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2400" b="1">
                  <a:solidFill>
                    <a:srgbClr val="0000FF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2400" b="1">
                  <a:solidFill>
                    <a:srgbClr val="0000FF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2400" b="1">
                  <a:solidFill>
                    <a:srgbClr val="0000FF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 sz="1200" b="0">
                  <a:solidFill>
                    <a:schemeClr val="tx1"/>
                  </a:solidFill>
                  <a:latin typeface="Times New Roman" panose="02020603050405020304" pitchFamily="18" charset="0"/>
                </a:rPr>
                <a:t> Instantiate servlet</a:t>
              </a:r>
            </a:p>
          </p:txBody>
        </p:sp>
        <p:sp>
          <p:nvSpPr>
            <p:cNvPr id="35" name="Text Box 32"/>
            <p:cNvSpPr txBox="1">
              <a:spLocks noChangeArrowheads="1"/>
            </p:cNvSpPr>
            <p:nvPr/>
          </p:nvSpPr>
          <p:spPr bwMode="auto">
            <a:xfrm>
              <a:off x="871" y="1655"/>
              <a:ext cx="912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defRPr sz="2400" b="1">
                  <a:solidFill>
                    <a:srgbClr val="0000FF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defRPr sz="2400" b="1">
                  <a:solidFill>
                    <a:srgbClr val="0000FF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defRPr sz="2400" b="1">
                  <a:solidFill>
                    <a:srgbClr val="0000FF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defRPr sz="2400" b="1">
                  <a:solidFill>
                    <a:srgbClr val="0000FF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defRPr sz="2400" b="1">
                  <a:solidFill>
                    <a:srgbClr val="0000FF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2400" b="1">
                  <a:solidFill>
                    <a:srgbClr val="0000FF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2400" b="1">
                  <a:solidFill>
                    <a:srgbClr val="0000FF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2400" b="1">
                  <a:solidFill>
                    <a:srgbClr val="0000FF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2400" b="1">
                  <a:solidFill>
                    <a:srgbClr val="0000FF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 sz="1200" b="0">
                  <a:solidFill>
                    <a:schemeClr val="tx1"/>
                  </a:solidFill>
                  <a:latin typeface="Times New Roman" panose="02020603050405020304" pitchFamily="18" charset="0"/>
                </a:rPr>
                <a:t> Call init (  ) method</a:t>
              </a:r>
            </a:p>
          </p:txBody>
        </p:sp>
        <p:sp>
          <p:nvSpPr>
            <p:cNvPr id="36" name="Text Box 33"/>
            <p:cNvSpPr txBox="1">
              <a:spLocks noChangeArrowheads="1"/>
            </p:cNvSpPr>
            <p:nvPr/>
          </p:nvSpPr>
          <p:spPr bwMode="auto">
            <a:xfrm>
              <a:off x="864" y="1859"/>
              <a:ext cx="1248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defRPr sz="2400" b="1">
                  <a:solidFill>
                    <a:srgbClr val="0000FF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defRPr sz="2400" b="1">
                  <a:solidFill>
                    <a:srgbClr val="0000FF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defRPr sz="2400" b="1">
                  <a:solidFill>
                    <a:srgbClr val="0000FF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defRPr sz="2400" b="1">
                  <a:solidFill>
                    <a:srgbClr val="0000FF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defRPr sz="2400" b="1">
                  <a:solidFill>
                    <a:srgbClr val="0000FF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2400" b="1">
                  <a:solidFill>
                    <a:srgbClr val="0000FF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2400" b="1">
                  <a:solidFill>
                    <a:srgbClr val="0000FF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2400" b="1">
                  <a:solidFill>
                    <a:srgbClr val="0000FF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2400" b="1">
                  <a:solidFill>
                    <a:srgbClr val="0000FF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 sz="1200" b="0">
                  <a:solidFill>
                    <a:schemeClr val="tx1"/>
                  </a:solidFill>
                  <a:latin typeface="Times New Roman" panose="02020603050405020304" pitchFamily="18" charset="0"/>
                </a:rPr>
                <a:t> Allocate request to thread </a:t>
              </a:r>
            </a:p>
          </p:txBody>
        </p:sp>
        <p:sp>
          <p:nvSpPr>
            <p:cNvPr id="37" name="Text Box 35"/>
            <p:cNvSpPr txBox="1">
              <a:spLocks noChangeArrowheads="1"/>
            </p:cNvSpPr>
            <p:nvPr/>
          </p:nvSpPr>
          <p:spPr bwMode="auto">
            <a:xfrm>
              <a:off x="864" y="2183"/>
              <a:ext cx="1248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defRPr sz="2400" b="1">
                  <a:solidFill>
                    <a:srgbClr val="0000FF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defRPr sz="2400" b="1">
                  <a:solidFill>
                    <a:srgbClr val="0000FF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defRPr sz="2400" b="1">
                  <a:solidFill>
                    <a:srgbClr val="0000FF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defRPr sz="2400" b="1">
                  <a:solidFill>
                    <a:srgbClr val="0000FF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defRPr sz="2400" b="1">
                  <a:solidFill>
                    <a:srgbClr val="0000FF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2400" b="1">
                  <a:solidFill>
                    <a:srgbClr val="0000FF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2400" b="1">
                  <a:solidFill>
                    <a:srgbClr val="0000FF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2400" b="1">
                  <a:solidFill>
                    <a:srgbClr val="0000FF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2400" b="1">
                  <a:solidFill>
                    <a:srgbClr val="0000FF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 sz="1200" b="0">
                  <a:solidFill>
                    <a:schemeClr val="tx1"/>
                  </a:solidFill>
                  <a:latin typeface="Times New Roman" panose="02020603050405020304" pitchFamily="18" charset="0"/>
                </a:rPr>
                <a:t> Allocate request to thread </a:t>
              </a:r>
            </a:p>
          </p:txBody>
        </p:sp>
        <p:sp>
          <p:nvSpPr>
            <p:cNvPr id="38" name="Text Box 36"/>
            <p:cNvSpPr txBox="1">
              <a:spLocks noChangeArrowheads="1"/>
            </p:cNvSpPr>
            <p:nvPr/>
          </p:nvSpPr>
          <p:spPr bwMode="auto">
            <a:xfrm>
              <a:off x="911" y="2543"/>
              <a:ext cx="1297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defRPr sz="2400" b="1">
                  <a:solidFill>
                    <a:srgbClr val="0000FF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defRPr sz="2400" b="1">
                  <a:solidFill>
                    <a:srgbClr val="0000FF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defRPr sz="2400" b="1">
                  <a:solidFill>
                    <a:srgbClr val="0000FF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defRPr sz="2400" b="1">
                  <a:solidFill>
                    <a:srgbClr val="0000FF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defRPr sz="2400" b="1">
                  <a:solidFill>
                    <a:srgbClr val="0000FF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2400" b="1">
                  <a:solidFill>
                    <a:srgbClr val="0000FF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2400" b="1">
                  <a:solidFill>
                    <a:srgbClr val="0000FF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2400" b="1">
                  <a:solidFill>
                    <a:srgbClr val="0000FF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2400" b="1">
                  <a:solidFill>
                    <a:srgbClr val="0000FF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 sz="1200" b="0">
                  <a:solidFill>
                    <a:schemeClr val="tx1"/>
                  </a:solidFill>
                  <a:latin typeface="Times New Roman" panose="02020603050405020304" pitchFamily="18" charset="0"/>
                </a:rPr>
                <a:t>Block all further requests Wait for active threads to end </a:t>
              </a:r>
            </a:p>
          </p:txBody>
        </p:sp>
        <p:sp>
          <p:nvSpPr>
            <p:cNvPr id="39" name="Text Box 37"/>
            <p:cNvSpPr txBox="1">
              <a:spLocks noChangeArrowheads="1"/>
            </p:cNvSpPr>
            <p:nvPr/>
          </p:nvSpPr>
          <p:spPr bwMode="auto">
            <a:xfrm>
              <a:off x="1056" y="2049"/>
              <a:ext cx="1248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defRPr sz="2400" b="1">
                  <a:solidFill>
                    <a:srgbClr val="0000FF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defRPr sz="2400" b="1">
                  <a:solidFill>
                    <a:srgbClr val="0000FF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defRPr sz="2400" b="1">
                  <a:solidFill>
                    <a:srgbClr val="0000FF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defRPr sz="2400" b="1">
                  <a:solidFill>
                    <a:srgbClr val="0000FF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defRPr sz="2400" b="1">
                  <a:solidFill>
                    <a:srgbClr val="0000FF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2400" b="1">
                  <a:solidFill>
                    <a:srgbClr val="0000FF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2400" b="1">
                  <a:solidFill>
                    <a:srgbClr val="0000FF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2400" b="1">
                  <a:solidFill>
                    <a:srgbClr val="0000FF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2400" b="1">
                  <a:solidFill>
                    <a:srgbClr val="0000FF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 sz="1200" b="0">
                  <a:solidFill>
                    <a:schemeClr val="tx1"/>
                  </a:solidFill>
                  <a:latin typeface="Times New Roman" panose="02020603050405020304" pitchFamily="18" charset="0"/>
                </a:rPr>
                <a:t> </a:t>
              </a:r>
            </a:p>
          </p:txBody>
        </p:sp>
        <p:sp>
          <p:nvSpPr>
            <p:cNvPr id="40" name="Text Box 38"/>
            <p:cNvSpPr txBox="1">
              <a:spLocks noChangeArrowheads="1"/>
            </p:cNvSpPr>
            <p:nvPr/>
          </p:nvSpPr>
          <p:spPr bwMode="auto">
            <a:xfrm>
              <a:off x="891" y="2900"/>
              <a:ext cx="1008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defRPr sz="2400" b="1">
                  <a:solidFill>
                    <a:srgbClr val="0000FF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defRPr sz="2400" b="1">
                  <a:solidFill>
                    <a:srgbClr val="0000FF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defRPr sz="2400" b="1">
                  <a:solidFill>
                    <a:srgbClr val="0000FF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defRPr sz="2400" b="1">
                  <a:solidFill>
                    <a:srgbClr val="0000FF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defRPr sz="2400" b="1">
                  <a:solidFill>
                    <a:srgbClr val="0000FF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2400" b="1">
                  <a:solidFill>
                    <a:srgbClr val="0000FF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2400" b="1">
                  <a:solidFill>
                    <a:srgbClr val="0000FF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2400" b="1">
                  <a:solidFill>
                    <a:srgbClr val="0000FF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2400" b="1">
                  <a:solidFill>
                    <a:srgbClr val="0000FF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 sz="1200" b="0">
                  <a:solidFill>
                    <a:schemeClr val="tx1"/>
                  </a:solidFill>
                  <a:latin typeface="Times New Roman" panose="02020603050405020304" pitchFamily="18" charset="0"/>
                </a:rPr>
                <a:t>Terminate thread pool</a:t>
              </a:r>
            </a:p>
          </p:txBody>
        </p:sp>
        <p:sp>
          <p:nvSpPr>
            <p:cNvPr id="41" name="Text Box 39"/>
            <p:cNvSpPr txBox="1">
              <a:spLocks noChangeArrowheads="1"/>
            </p:cNvSpPr>
            <p:nvPr/>
          </p:nvSpPr>
          <p:spPr bwMode="auto">
            <a:xfrm>
              <a:off x="864" y="3132"/>
              <a:ext cx="1056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defRPr sz="2400" b="1">
                  <a:solidFill>
                    <a:srgbClr val="0000FF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defRPr sz="2400" b="1">
                  <a:solidFill>
                    <a:srgbClr val="0000FF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defRPr sz="2400" b="1">
                  <a:solidFill>
                    <a:srgbClr val="0000FF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defRPr sz="2400" b="1">
                  <a:solidFill>
                    <a:srgbClr val="0000FF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defRPr sz="2400" b="1">
                  <a:solidFill>
                    <a:srgbClr val="0000FF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2400" b="1">
                  <a:solidFill>
                    <a:srgbClr val="0000FF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2400" b="1">
                  <a:solidFill>
                    <a:srgbClr val="0000FF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2400" b="1">
                  <a:solidFill>
                    <a:srgbClr val="0000FF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2400" b="1">
                  <a:solidFill>
                    <a:srgbClr val="0000FF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 sz="1200" b="0">
                  <a:solidFill>
                    <a:schemeClr val="tx1"/>
                  </a:solidFill>
                  <a:latin typeface="Times New Roman" panose="02020603050405020304" pitchFamily="18" charset="0"/>
                </a:rPr>
                <a:t> call destroy (  ) method</a:t>
              </a:r>
            </a:p>
          </p:txBody>
        </p:sp>
        <p:sp>
          <p:nvSpPr>
            <p:cNvPr id="42" name="Text Box 40"/>
            <p:cNvSpPr txBox="1">
              <a:spLocks noChangeArrowheads="1"/>
            </p:cNvSpPr>
            <p:nvPr/>
          </p:nvSpPr>
          <p:spPr bwMode="auto">
            <a:xfrm>
              <a:off x="864" y="3358"/>
              <a:ext cx="816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defRPr sz="2400" b="1">
                  <a:solidFill>
                    <a:srgbClr val="0000FF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defRPr sz="2400" b="1">
                  <a:solidFill>
                    <a:srgbClr val="0000FF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defRPr sz="2400" b="1">
                  <a:solidFill>
                    <a:srgbClr val="0000FF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defRPr sz="2400" b="1">
                  <a:solidFill>
                    <a:srgbClr val="0000FF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defRPr sz="2400" b="1">
                  <a:solidFill>
                    <a:srgbClr val="0000FF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2400" b="1">
                  <a:solidFill>
                    <a:srgbClr val="0000FF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2400" b="1">
                  <a:solidFill>
                    <a:srgbClr val="0000FF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2400" b="1">
                  <a:solidFill>
                    <a:srgbClr val="0000FF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2400" b="1">
                  <a:solidFill>
                    <a:srgbClr val="0000FF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 sz="1200" b="0">
                  <a:solidFill>
                    <a:schemeClr val="tx1"/>
                  </a:solidFill>
                  <a:latin typeface="Times New Roman" panose="02020603050405020304" pitchFamily="18" charset="0"/>
                </a:rPr>
                <a:t> terminate servlet</a:t>
              </a:r>
            </a:p>
          </p:txBody>
        </p:sp>
        <p:sp>
          <p:nvSpPr>
            <p:cNvPr id="43" name="Text Box 41"/>
            <p:cNvSpPr txBox="1">
              <a:spLocks noChangeArrowheads="1"/>
            </p:cNvSpPr>
            <p:nvPr/>
          </p:nvSpPr>
          <p:spPr bwMode="auto">
            <a:xfrm>
              <a:off x="1200" y="3629"/>
              <a:ext cx="960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defRPr sz="2400" b="1">
                  <a:solidFill>
                    <a:srgbClr val="0000FF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defRPr sz="2400" b="1">
                  <a:solidFill>
                    <a:srgbClr val="0000FF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defRPr sz="2400" b="1">
                  <a:solidFill>
                    <a:srgbClr val="0000FF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defRPr sz="2400" b="1">
                  <a:solidFill>
                    <a:srgbClr val="0000FF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defRPr sz="2400" b="1">
                  <a:solidFill>
                    <a:srgbClr val="0000FF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2400" b="1">
                  <a:solidFill>
                    <a:srgbClr val="0000FF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2400" b="1">
                  <a:solidFill>
                    <a:srgbClr val="0000FF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2400" b="1">
                  <a:solidFill>
                    <a:srgbClr val="0000FF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2400" b="1">
                  <a:solidFill>
                    <a:srgbClr val="0000FF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 sz="1200" b="0">
                  <a:solidFill>
                    <a:schemeClr val="tx1"/>
                  </a:solidFill>
                  <a:latin typeface="Times New Roman" panose="02020603050405020304" pitchFamily="18" charset="0"/>
                </a:rPr>
                <a:t> Container shutdown</a:t>
              </a:r>
            </a:p>
          </p:txBody>
        </p:sp>
        <p:sp>
          <p:nvSpPr>
            <p:cNvPr id="44" name="Text Box 42"/>
            <p:cNvSpPr txBox="1">
              <a:spLocks noChangeArrowheads="1"/>
            </p:cNvSpPr>
            <p:nvPr/>
          </p:nvSpPr>
          <p:spPr bwMode="auto">
            <a:xfrm>
              <a:off x="1152" y="2129"/>
              <a:ext cx="1248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defRPr sz="2400" b="1">
                  <a:solidFill>
                    <a:srgbClr val="0000FF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defRPr sz="2400" b="1">
                  <a:solidFill>
                    <a:srgbClr val="0000FF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defRPr sz="2400" b="1">
                  <a:solidFill>
                    <a:srgbClr val="0000FF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defRPr sz="2400" b="1">
                  <a:solidFill>
                    <a:srgbClr val="0000FF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defRPr sz="2400" b="1">
                  <a:solidFill>
                    <a:srgbClr val="0000FF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2400" b="1">
                  <a:solidFill>
                    <a:srgbClr val="0000FF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2400" b="1">
                  <a:solidFill>
                    <a:srgbClr val="0000FF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2400" b="1">
                  <a:solidFill>
                    <a:srgbClr val="0000FF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2400" b="1">
                  <a:solidFill>
                    <a:srgbClr val="0000FF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 sz="1200" b="0">
                  <a:solidFill>
                    <a:schemeClr val="tx1"/>
                  </a:solidFill>
                  <a:latin typeface="Times New Roman" panose="02020603050405020304" pitchFamily="18" charset="0"/>
                </a:rPr>
                <a:t> </a:t>
              </a:r>
            </a:p>
          </p:txBody>
        </p:sp>
        <p:sp>
          <p:nvSpPr>
            <p:cNvPr id="45" name="Text Box 43"/>
            <p:cNvSpPr txBox="1">
              <a:spLocks noChangeArrowheads="1"/>
            </p:cNvSpPr>
            <p:nvPr/>
          </p:nvSpPr>
          <p:spPr bwMode="auto">
            <a:xfrm>
              <a:off x="2928" y="1880"/>
              <a:ext cx="1248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defRPr sz="2400" b="1">
                  <a:solidFill>
                    <a:srgbClr val="0000FF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defRPr sz="2400" b="1">
                  <a:solidFill>
                    <a:srgbClr val="0000FF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defRPr sz="2400" b="1">
                  <a:solidFill>
                    <a:srgbClr val="0000FF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defRPr sz="2400" b="1">
                  <a:solidFill>
                    <a:srgbClr val="0000FF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defRPr sz="2400" b="1">
                  <a:solidFill>
                    <a:srgbClr val="0000FF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2400" b="1">
                  <a:solidFill>
                    <a:srgbClr val="0000FF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2400" b="1">
                  <a:solidFill>
                    <a:srgbClr val="0000FF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2400" b="1">
                  <a:solidFill>
                    <a:srgbClr val="0000FF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2400" b="1">
                  <a:solidFill>
                    <a:srgbClr val="0000FF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 sz="1200" b="0">
                  <a:solidFill>
                    <a:schemeClr val="tx1"/>
                  </a:solidFill>
                  <a:latin typeface="Times New Roman" panose="02020603050405020304" pitchFamily="18" charset="0"/>
                </a:rPr>
                <a:t> </a:t>
              </a:r>
            </a:p>
          </p:txBody>
        </p:sp>
        <p:sp>
          <p:nvSpPr>
            <p:cNvPr id="46" name="Text Box 44"/>
            <p:cNvSpPr txBox="1">
              <a:spLocks noChangeArrowheads="1"/>
            </p:cNvSpPr>
            <p:nvPr/>
          </p:nvSpPr>
          <p:spPr bwMode="auto">
            <a:xfrm>
              <a:off x="2867" y="1836"/>
              <a:ext cx="1056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defRPr sz="2400" b="1">
                  <a:solidFill>
                    <a:srgbClr val="0000FF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defRPr sz="2400" b="1">
                  <a:solidFill>
                    <a:srgbClr val="0000FF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defRPr sz="2400" b="1">
                  <a:solidFill>
                    <a:srgbClr val="0000FF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defRPr sz="2400" b="1">
                  <a:solidFill>
                    <a:srgbClr val="0000FF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defRPr sz="2400" b="1">
                  <a:solidFill>
                    <a:srgbClr val="0000FF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2400" b="1">
                  <a:solidFill>
                    <a:srgbClr val="0000FF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2400" b="1">
                  <a:solidFill>
                    <a:srgbClr val="0000FF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2400" b="1">
                  <a:solidFill>
                    <a:srgbClr val="0000FF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2400" b="1">
                  <a:solidFill>
                    <a:srgbClr val="0000FF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 sz="1200" b="0">
                  <a:solidFill>
                    <a:schemeClr val="tx1"/>
                  </a:solidFill>
                  <a:latin typeface="Times New Roman" panose="02020603050405020304" pitchFamily="18" charset="0"/>
                </a:rPr>
                <a:t> Call service (  ) method</a:t>
              </a:r>
            </a:p>
          </p:txBody>
        </p:sp>
        <p:sp>
          <p:nvSpPr>
            <p:cNvPr id="47" name="Text Box 45"/>
            <p:cNvSpPr txBox="1">
              <a:spLocks noChangeArrowheads="1"/>
            </p:cNvSpPr>
            <p:nvPr/>
          </p:nvSpPr>
          <p:spPr bwMode="auto">
            <a:xfrm>
              <a:off x="2867" y="2157"/>
              <a:ext cx="1056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defRPr sz="2400" b="1">
                  <a:solidFill>
                    <a:srgbClr val="0000FF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defRPr sz="2400" b="1">
                  <a:solidFill>
                    <a:srgbClr val="0000FF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defRPr sz="2400" b="1">
                  <a:solidFill>
                    <a:srgbClr val="0000FF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defRPr sz="2400" b="1">
                  <a:solidFill>
                    <a:srgbClr val="0000FF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defRPr sz="2400" b="1">
                  <a:solidFill>
                    <a:srgbClr val="0000FF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2400" b="1">
                  <a:solidFill>
                    <a:srgbClr val="0000FF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2400" b="1">
                  <a:solidFill>
                    <a:srgbClr val="0000FF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2400" b="1">
                  <a:solidFill>
                    <a:srgbClr val="0000FF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2400" b="1">
                  <a:solidFill>
                    <a:srgbClr val="0000FF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 sz="1200" b="0">
                  <a:solidFill>
                    <a:schemeClr val="tx1"/>
                  </a:solidFill>
                  <a:latin typeface="Times New Roman" panose="02020603050405020304" pitchFamily="18" charset="0"/>
                </a:rPr>
                <a:t> Call service (  ) method</a:t>
              </a:r>
            </a:p>
          </p:txBody>
        </p:sp>
        <p:sp>
          <p:nvSpPr>
            <p:cNvPr id="48" name="Text Box 46"/>
            <p:cNvSpPr txBox="1">
              <a:spLocks noChangeArrowheads="1"/>
            </p:cNvSpPr>
            <p:nvPr/>
          </p:nvSpPr>
          <p:spPr bwMode="auto">
            <a:xfrm>
              <a:off x="4128" y="1718"/>
              <a:ext cx="1056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defRPr sz="2400" b="1">
                  <a:solidFill>
                    <a:srgbClr val="0000FF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defRPr sz="2400" b="1">
                  <a:solidFill>
                    <a:srgbClr val="0000FF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defRPr sz="2400" b="1">
                  <a:solidFill>
                    <a:srgbClr val="0000FF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defRPr sz="2400" b="1">
                  <a:solidFill>
                    <a:srgbClr val="0000FF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defRPr sz="2400" b="1">
                  <a:solidFill>
                    <a:srgbClr val="0000FF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2400" b="1">
                  <a:solidFill>
                    <a:srgbClr val="0000FF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2400" b="1">
                  <a:solidFill>
                    <a:srgbClr val="0000FF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2400" b="1">
                  <a:solidFill>
                    <a:srgbClr val="0000FF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2400" b="1">
                  <a:solidFill>
                    <a:srgbClr val="0000FF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 sz="1200" b="0">
                  <a:solidFill>
                    <a:schemeClr val="tx1"/>
                  </a:solidFill>
                  <a:latin typeface="Times New Roman" panose="02020603050405020304" pitchFamily="18" charset="0"/>
                </a:rPr>
                <a:t> </a:t>
              </a:r>
            </a:p>
          </p:txBody>
        </p:sp>
        <p:sp>
          <p:nvSpPr>
            <p:cNvPr id="49" name="Text Box 47"/>
            <p:cNvSpPr txBox="1">
              <a:spLocks noChangeArrowheads="1"/>
            </p:cNvSpPr>
            <p:nvPr/>
          </p:nvSpPr>
          <p:spPr bwMode="auto">
            <a:xfrm>
              <a:off x="4560" y="1677"/>
              <a:ext cx="62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defRPr sz="2400" b="1">
                  <a:solidFill>
                    <a:srgbClr val="0000FF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defRPr sz="2400" b="1">
                  <a:solidFill>
                    <a:srgbClr val="0000FF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defRPr sz="2400" b="1">
                  <a:solidFill>
                    <a:srgbClr val="0000FF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defRPr sz="2400" b="1">
                  <a:solidFill>
                    <a:srgbClr val="0000FF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defRPr sz="2400" b="1">
                  <a:solidFill>
                    <a:srgbClr val="0000FF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2400" b="1">
                  <a:solidFill>
                    <a:srgbClr val="0000FF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2400" b="1">
                  <a:solidFill>
                    <a:srgbClr val="0000FF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2400" b="1">
                  <a:solidFill>
                    <a:srgbClr val="0000FF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2400" b="1">
                  <a:solidFill>
                    <a:srgbClr val="0000FF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 sz="1200" b="0">
                  <a:solidFill>
                    <a:schemeClr val="tx1"/>
                  </a:solidFill>
                  <a:latin typeface="Times New Roman" panose="02020603050405020304" pitchFamily="18" charset="0"/>
                </a:rPr>
                <a:t> Perform Initialization </a:t>
              </a:r>
            </a:p>
          </p:txBody>
        </p:sp>
        <p:sp>
          <p:nvSpPr>
            <p:cNvPr id="50" name="Text Box 48"/>
            <p:cNvSpPr txBox="1">
              <a:spLocks noChangeArrowheads="1"/>
            </p:cNvSpPr>
            <p:nvPr/>
          </p:nvSpPr>
          <p:spPr bwMode="auto">
            <a:xfrm>
              <a:off x="4854" y="2199"/>
              <a:ext cx="816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defRPr sz="2400" b="1">
                  <a:solidFill>
                    <a:srgbClr val="0000FF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defRPr sz="2400" b="1">
                  <a:solidFill>
                    <a:srgbClr val="0000FF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defRPr sz="2400" b="1">
                  <a:solidFill>
                    <a:srgbClr val="0000FF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defRPr sz="2400" b="1">
                  <a:solidFill>
                    <a:srgbClr val="0000FF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defRPr sz="2400" b="1">
                  <a:solidFill>
                    <a:srgbClr val="0000FF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2400" b="1">
                  <a:solidFill>
                    <a:srgbClr val="0000FF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2400" b="1">
                  <a:solidFill>
                    <a:srgbClr val="0000FF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2400" b="1">
                  <a:solidFill>
                    <a:srgbClr val="0000FF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2400" b="1">
                  <a:solidFill>
                    <a:srgbClr val="0000FF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 sz="1200" b="0">
                  <a:solidFill>
                    <a:schemeClr val="tx1"/>
                  </a:solidFill>
                  <a:latin typeface="Times New Roman" panose="02020603050405020304" pitchFamily="18" charset="0"/>
                </a:rPr>
                <a:t> Perform Service</a:t>
              </a:r>
            </a:p>
          </p:txBody>
        </p:sp>
        <p:sp>
          <p:nvSpPr>
            <p:cNvPr id="51" name="Text Box 49"/>
            <p:cNvSpPr txBox="1">
              <a:spLocks noChangeArrowheads="1"/>
            </p:cNvSpPr>
            <p:nvPr/>
          </p:nvSpPr>
          <p:spPr bwMode="auto">
            <a:xfrm>
              <a:off x="4585" y="3214"/>
              <a:ext cx="43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defRPr sz="2400" b="1">
                  <a:solidFill>
                    <a:srgbClr val="0000FF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defRPr sz="2400" b="1">
                  <a:solidFill>
                    <a:srgbClr val="0000FF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defRPr sz="2400" b="1">
                  <a:solidFill>
                    <a:srgbClr val="0000FF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defRPr sz="2400" b="1">
                  <a:solidFill>
                    <a:srgbClr val="0000FF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defRPr sz="2400" b="1">
                  <a:solidFill>
                    <a:srgbClr val="0000FF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2400" b="1">
                  <a:solidFill>
                    <a:srgbClr val="0000FF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2400" b="1">
                  <a:solidFill>
                    <a:srgbClr val="0000FF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2400" b="1">
                  <a:solidFill>
                    <a:srgbClr val="0000FF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2400" b="1">
                  <a:solidFill>
                    <a:srgbClr val="0000FF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 sz="1200" b="0">
                  <a:solidFill>
                    <a:schemeClr val="tx1"/>
                  </a:solidFill>
                  <a:latin typeface="Times New Roman" panose="02020603050405020304" pitchFamily="18" charset="0"/>
                </a:rPr>
                <a:t>Perform cleanup </a:t>
              </a:r>
            </a:p>
          </p:txBody>
        </p:sp>
        <p:sp>
          <p:nvSpPr>
            <p:cNvPr id="52" name="Text Box 50"/>
            <p:cNvSpPr txBox="1">
              <a:spLocks noChangeArrowheads="1"/>
            </p:cNvSpPr>
            <p:nvPr/>
          </p:nvSpPr>
          <p:spPr bwMode="auto">
            <a:xfrm>
              <a:off x="4306" y="3426"/>
              <a:ext cx="90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defRPr sz="2400" b="1">
                  <a:solidFill>
                    <a:srgbClr val="0000FF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defRPr sz="2400" b="1">
                  <a:solidFill>
                    <a:srgbClr val="0000FF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defRPr sz="2400" b="1">
                  <a:solidFill>
                    <a:srgbClr val="0000FF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defRPr sz="2400" b="1">
                  <a:solidFill>
                    <a:srgbClr val="0000FF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defRPr sz="2400" b="1">
                  <a:solidFill>
                    <a:srgbClr val="0000FF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2400" b="1">
                  <a:solidFill>
                    <a:srgbClr val="0000FF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2400" b="1">
                  <a:solidFill>
                    <a:srgbClr val="0000FF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2400" b="1">
                  <a:solidFill>
                    <a:srgbClr val="0000FF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2400" b="1">
                  <a:solidFill>
                    <a:srgbClr val="0000FF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 sz="1200" b="0">
                  <a:solidFill>
                    <a:schemeClr val="tx1"/>
                  </a:solidFill>
                  <a:latin typeface="Times New Roman" panose="02020603050405020304" pitchFamily="18" charset="0"/>
                </a:rPr>
                <a:t> Servlet destroyed &amp; garbage collected</a:t>
              </a:r>
            </a:p>
          </p:txBody>
        </p:sp>
        <p:sp>
          <p:nvSpPr>
            <p:cNvPr id="53" name="Text Box 51"/>
            <p:cNvSpPr txBox="1">
              <a:spLocks noChangeArrowheads="1"/>
            </p:cNvSpPr>
            <p:nvPr/>
          </p:nvSpPr>
          <p:spPr bwMode="auto">
            <a:xfrm>
              <a:off x="4656" y="2618"/>
              <a:ext cx="816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defRPr sz="2400" b="1">
                  <a:solidFill>
                    <a:srgbClr val="0000FF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defRPr sz="2400" b="1">
                  <a:solidFill>
                    <a:srgbClr val="0000FF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defRPr sz="2400" b="1">
                  <a:solidFill>
                    <a:srgbClr val="0000FF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defRPr sz="2400" b="1">
                  <a:solidFill>
                    <a:srgbClr val="0000FF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defRPr sz="2400" b="1">
                  <a:solidFill>
                    <a:srgbClr val="0000FF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2400" b="1">
                  <a:solidFill>
                    <a:srgbClr val="0000FF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2400" b="1">
                  <a:solidFill>
                    <a:srgbClr val="0000FF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2400" b="1">
                  <a:solidFill>
                    <a:srgbClr val="0000FF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2400" b="1">
                  <a:solidFill>
                    <a:srgbClr val="0000FF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 sz="1200" b="0">
                  <a:solidFill>
                    <a:schemeClr val="tx1"/>
                  </a:solidFill>
                  <a:latin typeface="Times New Roman" panose="02020603050405020304" pitchFamily="18" charset="0"/>
                </a:rPr>
                <a:t> Perform Service</a:t>
              </a:r>
            </a:p>
          </p:txBody>
        </p:sp>
        <p:sp>
          <p:nvSpPr>
            <p:cNvPr id="54" name="Text Box 52"/>
            <p:cNvSpPr txBox="1">
              <a:spLocks noChangeArrowheads="1"/>
            </p:cNvSpPr>
            <p:nvPr/>
          </p:nvSpPr>
          <p:spPr bwMode="auto">
            <a:xfrm>
              <a:off x="192" y="2124"/>
              <a:ext cx="816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defRPr sz="2400" b="1">
                  <a:solidFill>
                    <a:srgbClr val="0000FF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defRPr sz="2400" b="1">
                  <a:solidFill>
                    <a:srgbClr val="0000FF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defRPr sz="2400" b="1">
                  <a:solidFill>
                    <a:srgbClr val="0000FF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defRPr sz="2400" b="1">
                  <a:solidFill>
                    <a:srgbClr val="0000FF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defRPr sz="2400" b="1">
                  <a:solidFill>
                    <a:srgbClr val="0000FF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2400" b="1">
                  <a:solidFill>
                    <a:srgbClr val="0000FF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2400" b="1">
                  <a:solidFill>
                    <a:srgbClr val="0000FF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2400" b="1">
                  <a:solidFill>
                    <a:srgbClr val="0000FF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2400" b="1">
                  <a:solidFill>
                    <a:srgbClr val="0000FF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 sz="1200" b="0">
                  <a:solidFill>
                    <a:schemeClr val="tx1"/>
                  </a:solidFill>
                  <a:latin typeface="Times New Roman" panose="02020603050405020304" pitchFamily="18" charset="0"/>
                </a:rPr>
                <a:t> </a:t>
              </a:r>
            </a:p>
          </p:txBody>
        </p:sp>
        <p:sp>
          <p:nvSpPr>
            <p:cNvPr id="55" name="Text Box 53"/>
            <p:cNvSpPr txBox="1">
              <a:spLocks noChangeArrowheads="1"/>
            </p:cNvSpPr>
            <p:nvPr/>
          </p:nvSpPr>
          <p:spPr bwMode="auto">
            <a:xfrm>
              <a:off x="234" y="2356"/>
              <a:ext cx="528" cy="2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defRPr sz="2400" b="1">
                  <a:solidFill>
                    <a:srgbClr val="0000FF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defRPr sz="2400" b="1">
                  <a:solidFill>
                    <a:srgbClr val="0000FF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defRPr sz="2400" b="1">
                  <a:solidFill>
                    <a:srgbClr val="0000FF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defRPr sz="2400" b="1">
                  <a:solidFill>
                    <a:srgbClr val="0000FF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defRPr sz="2400" b="1">
                  <a:solidFill>
                    <a:srgbClr val="0000FF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2400" b="1">
                  <a:solidFill>
                    <a:srgbClr val="0000FF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2400" b="1">
                  <a:solidFill>
                    <a:srgbClr val="0000FF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2400" b="1">
                  <a:solidFill>
                    <a:srgbClr val="0000FF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2400" b="1">
                  <a:solidFill>
                    <a:srgbClr val="0000FF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 sz="1200" b="0">
                  <a:solidFill>
                    <a:schemeClr val="tx1"/>
                  </a:solidFill>
                  <a:latin typeface="Times New Roman" panose="02020603050405020304" pitchFamily="18" charset="0"/>
                </a:rPr>
                <a:t>Shutdown Initiated</a:t>
              </a:r>
            </a:p>
          </p:txBody>
        </p:sp>
        <p:sp>
          <p:nvSpPr>
            <p:cNvPr id="56" name="Text Box 54"/>
            <p:cNvSpPr txBox="1">
              <a:spLocks noChangeArrowheads="1"/>
            </p:cNvSpPr>
            <p:nvPr/>
          </p:nvSpPr>
          <p:spPr bwMode="auto">
            <a:xfrm>
              <a:off x="234" y="1770"/>
              <a:ext cx="60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defRPr sz="2400" b="1">
                  <a:solidFill>
                    <a:srgbClr val="0000FF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defRPr sz="2400" b="1">
                  <a:solidFill>
                    <a:srgbClr val="0000FF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defRPr sz="2400" b="1">
                  <a:solidFill>
                    <a:srgbClr val="0000FF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defRPr sz="2400" b="1">
                  <a:solidFill>
                    <a:srgbClr val="0000FF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defRPr sz="2400" b="1">
                  <a:solidFill>
                    <a:srgbClr val="0000FF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2400" b="1">
                  <a:solidFill>
                    <a:srgbClr val="0000FF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2400" b="1">
                  <a:solidFill>
                    <a:srgbClr val="0000FF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2400" b="1">
                  <a:solidFill>
                    <a:srgbClr val="0000FF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2400" b="1">
                  <a:solidFill>
                    <a:srgbClr val="0000FF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 sz="1200" b="0">
                  <a:solidFill>
                    <a:schemeClr val="tx1"/>
                  </a:solidFill>
                  <a:latin typeface="Times New Roman" panose="02020603050405020304" pitchFamily="18" charset="0"/>
                </a:rPr>
                <a:t>HTTP Request 1</a:t>
              </a:r>
            </a:p>
          </p:txBody>
        </p:sp>
        <p:sp>
          <p:nvSpPr>
            <p:cNvPr id="57" name="Text Box 55"/>
            <p:cNvSpPr txBox="1">
              <a:spLocks noChangeArrowheads="1"/>
            </p:cNvSpPr>
            <p:nvPr/>
          </p:nvSpPr>
          <p:spPr bwMode="auto">
            <a:xfrm>
              <a:off x="234" y="2094"/>
              <a:ext cx="60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defRPr sz="2400" b="1">
                  <a:solidFill>
                    <a:srgbClr val="0000FF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defRPr sz="2400" b="1">
                  <a:solidFill>
                    <a:srgbClr val="0000FF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defRPr sz="2400" b="1">
                  <a:solidFill>
                    <a:srgbClr val="0000FF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defRPr sz="2400" b="1">
                  <a:solidFill>
                    <a:srgbClr val="0000FF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defRPr sz="2400" b="1">
                  <a:solidFill>
                    <a:srgbClr val="0000FF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2400" b="1">
                  <a:solidFill>
                    <a:srgbClr val="0000FF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2400" b="1">
                  <a:solidFill>
                    <a:srgbClr val="0000FF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2400" b="1">
                  <a:solidFill>
                    <a:srgbClr val="0000FF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2400" b="1">
                  <a:solidFill>
                    <a:srgbClr val="0000FF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 sz="1200" b="0">
                  <a:solidFill>
                    <a:schemeClr val="tx1"/>
                  </a:solidFill>
                  <a:latin typeface="Times New Roman" panose="02020603050405020304" pitchFamily="18" charset="0"/>
                </a:rPr>
                <a:t>HTTP Request 2</a:t>
              </a:r>
            </a:p>
          </p:txBody>
        </p:sp>
        <p:sp>
          <p:nvSpPr>
            <p:cNvPr id="58" name="Text Box 56"/>
            <p:cNvSpPr txBox="1">
              <a:spLocks noChangeArrowheads="1"/>
            </p:cNvSpPr>
            <p:nvPr/>
          </p:nvSpPr>
          <p:spPr bwMode="auto">
            <a:xfrm>
              <a:off x="227" y="2636"/>
              <a:ext cx="60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defRPr sz="2400" b="1">
                  <a:solidFill>
                    <a:srgbClr val="0000FF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defRPr sz="2400" b="1">
                  <a:solidFill>
                    <a:srgbClr val="0000FF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defRPr sz="2400" b="1">
                  <a:solidFill>
                    <a:srgbClr val="0000FF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defRPr sz="2400" b="1">
                  <a:solidFill>
                    <a:srgbClr val="0000FF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defRPr sz="2400" b="1">
                  <a:solidFill>
                    <a:srgbClr val="0000FF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2400" b="1">
                  <a:solidFill>
                    <a:srgbClr val="0000FF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2400" b="1">
                  <a:solidFill>
                    <a:srgbClr val="0000FF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2400" b="1">
                  <a:solidFill>
                    <a:srgbClr val="0000FF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2400" b="1">
                  <a:solidFill>
                    <a:srgbClr val="0000FF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 sz="1200" b="0">
                  <a:solidFill>
                    <a:schemeClr val="tx1"/>
                  </a:solidFill>
                  <a:latin typeface="Times New Roman" panose="02020603050405020304" pitchFamily="18" charset="0"/>
                </a:rPr>
                <a:t>HTTP Response 1</a:t>
              </a:r>
            </a:p>
          </p:txBody>
        </p:sp>
        <p:sp>
          <p:nvSpPr>
            <p:cNvPr id="59" name="Text Box 57"/>
            <p:cNvSpPr txBox="1">
              <a:spLocks noChangeArrowheads="1"/>
            </p:cNvSpPr>
            <p:nvPr/>
          </p:nvSpPr>
          <p:spPr bwMode="auto">
            <a:xfrm>
              <a:off x="230" y="3176"/>
              <a:ext cx="60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defRPr sz="2400" b="1">
                  <a:solidFill>
                    <a:srgbClr val="0000FF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defRPr sz="2400" b="1">
                  <a:solidFill>
                    <a:srgbClr val="0000FF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defRPr sz="2400" b="1">
                  <a:solidFill>
                    <a:srgbClr val="0000FF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defRPr sz="2400" b="1">
                  <a:solidFill>
                    <a:srgbClr val="0000FF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defRPr sz="2400" b="1">
                  <a:solidFill>
                    <a:srgbClr val="0000FF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2400" b="1">
                  <a:solidFill>
                    <a:srgbClr val="0000FF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2400" b="1">
                  <a:solidFill>
                    <a:srgbClr val="0000FF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2400" b="1">
                  <a:solidFill>
                    <a:srgbClr val="0000FF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2400" b="1">
                  <a:solidFill>
                    <a:srgbClr val="0000FF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 sz="1200" b="0">
                  <a:solidFill>
                    <a:schemeClr val="tx1"/>
                  </a:solidFill>
                  <a:latin typeface="Times New Roman" panose="02020603050405020304" pitchFamily="18" charset="0"/>
                </a:rPr>
                <a:t>HTTP Response 2</a:t>
              </a:r>
            </a:p>
          </p:txBody>
        </p:sp>
        <p:sp>
          <p:nvSpPr>
            <p:cNvPr id="60" name="Line 58"/>
            <p:cNvSpPr>
              <a:spLocks noChangeShapeType="1"/>
            </p:cNvSpPr>
            <p:nvPr/>
          </p:nvSpPr>
          <p:spPr bwMode="auto">
            <a:xfrm flipH="1">
              <a:off x="576" y="2856"/>
              <a:ext cx="336" cy="40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1" hangingPunct="1">
                <a:spcBef>
                  <a:spcPct val="20000"/>
                </a:spcBef>
                <a:defRPr/>
              </a:pPr>
              <a:endParaRPr lang="en-IN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61" name="Line 59"/>
            <p:cNvSpPr>
              <a:spLocks noChangeShapeType="1"/>
            </p:cNvSpPr>
            <p:nvPr/>
          </p:nvSpPr>
          <p:spPr bwMode="auto">
            <a:xfrm flipH="1">
              <a:off x="576" y="2531"/>
              <a:ext cx="336" cy="20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1" hangingPunct="1">
                <a:spcBef>
                  <a:spcPct val="20000"/>
                </a:spcBef>
                <a:defRPr/>
              </a:pPr>
              <a:endParaRPr lang="en-IN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62" name="Line 60"/>
            <p:cNvSpPr>
              <a:spLocks noChangeShapeType="1"/>
            </p:cNvSpPr>
            <p:nvPr/>
          </p:nvSpPr>
          <p:spPr bwMode="auto">
            <a:xfrm>
              <a:off x="672" y="1921"/>
              <a:ext cx="240" cy="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1" hangingPunct="1">
                <a:spcBef>
                  <a:spcPct val="20000"/>
                </a:spcBef>
                <a:defRPr/>
              </a:pPr>
              <a:endParaRPr lang="en-IN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63" name="Line 61"/>
            <p:cNvSpPr>
              <a:spLocks noChangeShapeType="1"/>
            </p:cNvSpPr>
            <p:nvPr/>
          </p:nvSpPr>
          <p:spPr bwMode="auto">
            <a:xfrm>
              <a:off x="672" y="2246"/>
              <a:ext cx="240" cy="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1" hangingPunct="1">
                <a:spcBef>
                  <a:spcPct val="20000"/>
                </a:spcBef>
                <a:defRPr/>
              </a:pPr>
              <a:endParaRPr lang="en-IN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64" name="Arc 62"/>
            <p:cNvSpPr>
              <a:spLocks/>
            </p:cNvSpPr>
            <p:nvPr/>
          </p:nvSpPr>
          <p:spPr bwMode="auto">
            <a:xfrm>
              <a:off x="4313" y="1803"/>
              <a:ext cx="295" cy="162"/>
            </a:xfrm>
            <a:custGeom>
              <a:avLst/>
              <a:gdLst>
                <a:gd name="G0" fmla="+- 5001 0 0"/>
                <a:gd name="G1" fmla="+- 21600 0 0"/>
                <a:gd name="G2" fmla="+- 21600 0 0"/>
                <a:gd name="T0" fmla="*/ 0 w 26601"/>
                <a:gd name="T1" fmla="*/ 587 h 43200"/>
                <a:gd name="T2" fmla="*/ 810 w 26601"/>
                <a:gd name="T3" fmla="*/ 42789 h 43200"/>
                <a:gd name="T4" fmla="*/ 5001 w 26601"/>
                <a:gd name="T5" fmla="*/ 21600 h 43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6601" h="43200" fill="none" extrusionOk="0">
                  <a:moveTo>
                    <a:pt x="-1" y="586"/>
                  </a:moveTo>
                  <a:cubicBezTo>
                    <a:pt x="1638" y="196"/>
                    <a:pt x="3316" y="0"/>
                    <a:pt x="5001" y="0"/>
                  </a:cubicBezTo>
                  <a:cubicBezTo>
                    <a:pt x="16930" y="0"/>
                    <a:pt x="26601" y="9670"/>
                    <a:pt x="26601" y="21600"/>
                  </a:cubicBezTo>
                  <a:cubicBezTo>
                    <a:pt x="26601" y="33529"/>
                    <a:pt x="16930" y="43200"/>
                    <a:pt x="5001" y="43200"/>
                  </a:cubicBezTo>
                  <a:cubicBezTo>
                    <a:pt x="3593" y="43200"/>
                    <a:pt x="2190" y="43062"/>
                    <a:pt x="809" y="42789"/>
                  </a:cubicBezTo>
                </a:path>
                <a:path w="26601" h="43200" stroke="0" extrusionOk="0">
                  <a:moveTo>
                    <a:pt x="-1" y="586"/>
                  </a:moveTo>
                  <a:cubicBezTo>
                    <a:pt x="1638" y="196"/>
                    <a:pt x="3316" y="0"/>
                    <a:pt x="5001" y="0"/>
                  </a:cubicBezTo>
                  <a:cubicBezTo>
                    <a:pt x="16930" y="0"/>
                    <a:pt x="26601" y="9670"/>
                    <a:pt x="26601" y="21600"/>
                  </a:cubicBezTo>
                  <a:cubicBezTo>
                    <a:pt x="26601" y="33529"/>
                    <a:pt x="16930" y="43200"/>
                    <a:pt x="5001" y="43200"/>
                  </a:cubicBezTo>
                  <a:cubicBezTo>
                    <a:pt x="3593" y="43200"/>
                    <a:pt x="2190" y="43062"/>
                    <a:pt x="809" y="42789"/>
                  </a:cubicBezTo>
                  <a:lnTo>
                    <a:pt x="5001" y="2160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spcBef>
                  <a:spcPct val="20000"/>
                </a:spcBef>
                <a:defRPr/>
              </a:pPr>
              <a:endParaRPr lang="en-IN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65" name="Arc 63"/>
            <p:cNvSpPr>
              <a:spLocks/>
            </p:cNvSpPr>
            <p:nvPr/>
          </p:nvSpPr>
          <p:spPr bwMode="auto">
            <a:xfrm>
              <a:off x="4313" y="3295"/>
              <a:ext cx="295" cy="122"/>
            </a:xfrm>
            <a:custGeom>
              <a:avLst/>
              <a:gdLst>
                <a:gd name="G0" fmla="+- 5001 0 0"/>
                <a:gd name="G1" fmla="+- 21600 0 0"/>
                <a:gd name="G2" fmla="+- 21600 0 0"/>
                <a:gd name="T0" fmla="*/ 0 w 26601"/>
                <a:gd name="T1" fmla="*/ 587 h 43200"/>
                <a:gd name="T2" fmla="*/ 810 w 26601"/>
                <a:gd name="T3" fmla="*/ 42789 h 43200"/>
                <a:gd name="T4" fmla="*/ 5001 w 26601"/>
                <a:gd name="T5" fmla="*/ 21600 h 43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6601" h="43200" fill="none" extrusionOk="0">
                  <a:moveTo>
                    <a:pt x="-1" y="586"/>
                  </a:moveTo>
                  <a:cubicBezTo>
                    <a:pt x="1638" y="196"/>
                    <a:pt x="3316" y="0"/>
                    <a:pt x="5001" y="0"/>
                  </a:cubicBezTo>
                  <a:cubicBezTo>
                    <a:pt x="16930" y="0"/>
                    <a:pt x="26601" y="9670"/>
                    <a:pt x="26601" y="21600"/>
                  </a:cubicBezTo>
                  <a:cubicBezTo>
                    <a:pt x="26601" y="33529"/>
                    <a:pt x="16930" y="43200"/>
                    <a:pt x="5001" y="43200"/>
                  </a:cubicBezTo>
                  <a:cubicBezTo>
                    <a:pt x="3593" y="43200"/>
                    <a:pt x="2190" y="43062"/>
                    <a:pt x="809" y="42789"/>
                  </a:cubicBezTo>
                </a:path>
                <a:path w="26601" h="43200" stroke="0" extrusionOk="0">
                  <a:moveTo>
                    <a:pt x="-1" y="586"/>
                  </a:moveTo>
                  <a:cubicBezTo>
                    <a:pt x="1638" y="196"/>
                    <a:pt x="3316" y="0"/>
                    <a:pt x="5001" y="0"/>
                  </a:cubicBezTo>
                  <a:cubicBezTo>
                    <a:pt x="16930" y="0"/>
                    <a:pt x="26601" y="9670"/>
                    <a:pt x="26601" y="21600"/>
                  </a:cubicBezTo>
                  <a:cubicBezTo>
                    <a:pt x="26601" y="33529"/>
                    <a:pt x="16930" y="43200"/>
                    <a:pt x="5001" y="43200"/>
                  </a:cubicBezTo>
                  <a:cubicBezTo>
                    <a:pt x="3593" y="43200"/>
                    <a:pt x="2190" y="43062"/>
                    <a:pt x="809" y="42789"/>
                  </a:cubicBezTo>
                  <a:lnTo>
                    <a:pt x="5001" y="2160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spcBef>
                  <a:spcPct val="20000"/>
                </a:spcBef>
                <a:defRPr/>
              </a:pPr>
              <a:endParaRPr lang="en-IN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66" name="Arc 64"/>
            <p:cNvSpPr>
              <a:spLocks/>
            </p:cNvSpPr>
            <p:nvPr/>
          </p:nvSpPr>
          <p:spPr bwMode="auto">
            <a:xfrm>
              <a:off x="910" y="3621"/>
              <a:ext cx="295" cy="162"/>
            </a:xfrm>
            <a:custGeom>
              <a:avLst/>
              <a:gdLst>
                <a:gd name="G0" fmla="+- 5001 0 0"/>
                <a:gd name="G1" fmla="+- 21600 0 0"/>
                <a:gd name="G2" fmla="+- 21600 0 0"/>
                <a:gd name="T0" fmla="*/ 0 w 26601"/>
                <a:gd name="T1" fmla="*/ 587 h 43200"/>
                <a:gd name="T2" fmla="*/ 810 w 26601"/>
                <a:gd name="T3" fmla="*/ 42789 h 43200"/>
                <a:gd name="T4" fmla="*/ 5001 w 26601"/>
                <a:gd name="T5" fmla="*/ 21600 h 43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6601" h="43200" fill="none" extrusionOk="0">
                  <a:moveTo>
                    <a:pt x="-1" y="586"/>
                  </a:moveTo>
                  <a:cubicBezTo>
                    <a:pt x="1638" y="196"/>
                    <a:pt x="3316" y="0"/>
                    <a:pt x="5001" y="0"/>
                  </a:cubicBezTo>
                  <a:cubicBezTo>
                    <a:pt x="16930" y="0"/>
                    <a:pt x="26601" y="9670"/>
                    <a:pt x="26601" y="21600"/>
                  </a:cubicBezTo>
                  <a:cubicBezTo>
                    <a:pt x="26601" y="33529"/>
                    <a:pt x="16930" y="43200"/>
                    <a:pt x="5001" y="43200"/>
                  </a:cubicBezTo>
                  <a:cubicBezTo>
                    <a:pt x="3593" y="43200"/>
                    <a:pt x="2190" y="43062"/>
                    <a:pt x="809" y="42789"/>
                  </a:cubicBezTo>
                </a:path>
                <a:path w="26601" h="43200" stroke="0" extrusionOk="0">
                  <a:moveTo>
                    <a:pt x="-1" y="586"/>
                  </a:moveTo>
                  <a:cubicBezTo>
                    <a:pt x="1638" y="196"/>
                    <a:pt x="3316" y="0"/>
                    <a:pt x="5001" y="0"/>
                  </a:cubicBezTo>
                  <a:cubicBezTo>
                    <a:pt x="16930" y="0"/>
                    <a:pt x="26601" y="9670"/>
                    <a:pt x="26601" y="21600"/>
                  </a:cubicBezTo>
                  <a:cubicBezTo>
                    <a:pt x="26601" y="33529"/>
                    <a:pt x="16930" y="43200"/>
                    <a:pt x="5001" y="43200"/>
                  </a:cubicBezTo>
                  <a:cubicBezTo>
                    <a:pt x="3593" y="43200"/>
                    <a:pt x="2190" y="43062"/>
                    <a:pt x="809" y="42789"/>
                  </a:cubicBezTo>
                  <a:lnTo>
                    <a:pt x="5001" y="2160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spcBef>
                  <a:spcPct val="20000"/>
                </a:spcBef>
                <a:defRPr/>
              </a:pPr>
              <a:endParaRPr lang="en-IN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54974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9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defRPr sz="2400" b="1">
                <a:solidFill>
                  <a:srgbClr val="0000FF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2400" b="1">
                <a:solidFill>
                  <a:srgbClr val="0000FF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defRPr sz="2400" b="1">
                <a:solidFill>
                  <a:srgbClr val="0000FF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defRPr sz="2400" b="1">
                <a:solidFill>
                  <a:srgbClr val="0000FF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defRPr sz="2400" b="1">
                <a:solidFill>
                  <a:srgbClr val="0000FF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2400" b="1">
                <a:solidFill>
                  <a:srgbClr val="0000FF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2400" b="1">
                <a:solidFill>
                  <a:srgbClr val="0000FF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2400" b="1">
                <a:solidFill>
                  <a:srgbClr val="0000FF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2400" b="1">
                <a:solidFill>
                  <a:srgbClr val="0000FF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90073E04-18A1-4EF7-A53C-A8C9B22A3EC5}" type="slidenum">
              <a:rPr lang="en-US" altLang="en-US" sz="1400" b="0">
                <a:solidFill>
                  <a:schemeClr val="tx1"/>
                </a:solidFill>
                <a:latin typeface="Times New Roman" panose="02020603050405020304" pitchFamily="18" charset="0"/>
              </a:rPr>
              <a:pPr>
                <a:spcBef>
                  <a:spcPct val="0"/>
                </a:spcBef>
              </a:pPr>
              <a:t>14</a:t>
            </a:fld>
            <a:endParaRPr lang="en-US" altLang="en-US" sz="1400" b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6042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991032" y="1946787"/>
            <a:ext cx="8610600" cy="4058264"/>
          </a:xfrm>
        </p:spPr>
        <p:txBody>
          <a:bodyPr/>
          <a:lstStyle/>
          <a:p>
            <a:pPr marL="609600" indent="-609600"/>
            <a:r>
              <a:rPr lang="en-US" altLang="en-US" sz="2600" dirty="0">
                <a:solidFill>
                  <a:srgbClr val="000000"/>
                </a:solidFill>
                <a:ea typeface="Arial Unicode MS" pitchFamily="34" charset="-128"/>
              </a:rPr>
              <a:t>Contained in two packages</a:t>
            </a:r>
          </a:p>
          <a:p>
            <a:pPr marL="1100138" lvl="1" indent="-533400"/>
            <a:r>
              <a:rPr lang="en-US" altLang="en-US" sz="2400" dirty="0" err="1">
                <a:solidFill>
                  <a:srgbClr val="000000"/>
                </a:solidFill>
                <a:ea typeface="Arial Unicode MS" pitchFamily="34" charset="-128"/>
              </a:rPr>
              <a:t>javax.servlet</a:t>
            </a:r>
            <a:endParaRPr lang="en-US" altLang="en-US" sz="2400" dirty="0">
              <a:solidFill>
                <a:srgbClr val="000000"/>
              </a:solidFill>
              <a:ea typeface="Arial Unicode MS" pitchFamily="34" charset="-128"/>
            </a:endParaRPr>
          </a:p>
          <a:p>
            <a:pPr marL="1100138" lvl="1" indent="-533400"/>
            <a:r>
              <a:rPr lang="en-US" altLang="en-US" sz="2400" dirty="0" err="1" smtClean="0">
                <a:solidFill>
                  <a:srgbClr val="000000"/>
                </a:solidFill>
                <a:ea typeface="Arial Unicode MS" pitchFamily="34" charset="-128"/>
              </a:rPr>
              <a:t>javax.servlet.http</a:t>
            </a:r>
            <a:endParaRPr lang="en-US" altLang="en-US" sz="2400" dirty="0">
              <a:solidFill>
                <a:srgbClr val="000000"/>
              </a:solidFill>
              <a:ea typeface="Arial Unicode MS" pitchFamily="34" charset="-128"/>
            </a:endParaRPr>
          </a:p>
          <a:p>
            <a:pPr marL="609600" indent="-609600"/>
            <a:r>
              <a:rPr lang="en-US" altLang="en-US" sz="2800" dirty="0">
                <a:solidFill>
                  <a:srgbClr val="000000"/>
                </a:solidFill>
                <a:ea typeface="Arial Unicode MS" pitchFamily="34" charset="-128"/>
              </a:rPr>
              <a:t>Contains 20 interfaces and 16 classes</a:t>
            </a:r>
          </a:p>
          <a:p>
            <a:pPr marL="1100138" lvl="1" indent="-533400"/>
            <a:r>
              <a:rPr lang="en-US" altLang="en-US" sz="2400" dirty="0">
                <a:solidFill>
                  <a:srgbClr val="000000"/>
                </a:solidFill>
                <a:ea typeface="Arial Unicode MS" pitchFamily="34" charset="-128"/>
              </a:rPr>
              <a:t>Prevalence of interfaces allows servlet implementation to be customized to container</a:t>
            </a:r>
          </a:p>
        </p:txBody>
      </p:sp>
      <p:sp>
        <p:nvSpPr>
          <p:cNvPr id="60421" name="Rectangle 3"/>
          <p:cNvSpPr>
            <a:spLocks noChangeArrowheads="1"/>
          </p:cNvSpPr>
          <p:nvPr/>
        </p:nvSpPr>
        <p:spPr bwMode="auto">
          <a:xfrm>
            <a:off x="2209800" y="762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defRPr sz="2400" b="1">
                <a:solidFill>
                  <a:srgbClr val="0000FF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2400" b="1">
                <a:solidFill>
                  <a:srgbClr val="0000FF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defRPr sz="2400" b="1">
                <a:solidFill>
                  <a:srgbClr val="0000FF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defRPr sz="2400" b="1">
                <a:solidFill>
                  <a:srgbClr val="0000FF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defRPr sz="2400" b="1">
                <a:solidFill>
                  <a:srgbClr val="0000FF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2400" b="1">
                <a:solidFill>
                  <a:srgbClr val="0000FF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2400" b="1">
                <a:solidFill>
                  <a:srgbClr val="0000FF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2400" b="1">
                <a:solidFill>
                  <a:srgbClr val="0000FF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2400" b="1">
                <a:solidFill>
                  <a:srgbClr val="0000FF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en-US" sz="4000" dirty="0">
                <a:solidFill>
                  <a:schemeClr val="tx1"/>
                </a:solidFill>
                <a:latin typeface="Garamond" panose="02020404030301010803" pitchFamily="18" charset="0"/>
              </a:rPr>
              <a:t>Servlets</a:t>
            </a:r>
            <a:br>
              <a:rPr lang="en-US" altLang="en-US" sz="4000" dirty="0">
                <a:solidFill>
                  <a:schemeClr val="tx1"/>
                </a:solidFill>
                <a:latin typeface="Garamond" panose="02020404030301010803" pitchFamily="18" charset="0"/>
              </a:rPr>
            </a:br>
            <a:r>
              <a:rPr lang="en-US" altLang="en-US" sz="3200" dirty="0">
                <a:solidFill>
                  <a:schemeClr val="tx1"/>
                </a:solidFill>
              </a:rPr>
              <a:t>Servlet API</a:t>
            </a:r>
          </a:p>
        </p:txBody>
      </p:sp>
    </p:spTree>
    <p:extLst>
      <p:ext uri="{BB962C8B-B14F-4D97-AF65-F5344CB8AC3E}">
        <p14:creationId xmlns:p14="http://schemas.microsoft.com/office/powerpoint/2010/main" val="3512305770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9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defRPr sz="2400" b="1">
                <a:solidFill>
                  <a:srgbClr val="0000FF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2400" b="1">
                <a:solidFill>
                  <a:srgbClr val="0000FF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defRPr sz="2400" b="1">
                <a:solidFill>
                  <a:srgbClr val="0000FF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defRPr sz="2400" b="1">
                <a:solidFill>
                  <a:srgbClr val="0000FF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defRPr sz="2400" b="1">
                <a:solidFill>
                  <a:srgbClr val="0000FF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2400" b="1">
                <a:solidFill>
                  <a:srgbClr val="0000FF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2400" b="1">
                <a:solidFill>
                  <a:srgbClr val="0000FF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2400" b="1">
                <a:solidFill>
                  <a:srgbClr val="0000FF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2400" b="1">
                <a:solidFill>
                  <a:srgbClr val="0000FF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90073E04-18A1-4EF7-A53C-A8C9B22A3EC5}" type="slidenum">
              <a:rPr lang="en-US" altLang="en-US" sz="1400" b="0">
                <a:solidFill>
                  <a:schemeClr val="tx1"/>
                </a:solidFill>
                <a:latin typeface="Times New Roman" panose="02020603050405020304" pitchFamily="18" charset="0"/>
              </a:rPr>
              <a:pPr>
                <a:spcBef>
                  <a:spcPct val="0"/>
                </a:spcBef>
              </a:pPr>
              <a:t>15</a:t>
            </a:fld>
            <a:endParaRPr lang="en-US" altLang="en-US" sz="1400" b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6042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991032" y="1946787"/>
            <a:ext cx="8610600" cy="4058264"/>
          </a:xfrm>
        </p:spPr>
        <p:txBody>
          <a:bodyPr>
            <a:normAutofit fontScale="92500" lnSpcReduction="20000"/>
          </a:bodyPr>
          <a:lstStyle/>
          <a:p>
            <a:r>
              <a:rPr lang="en-US" altLang="en-US" b="1" dirty="0">
                <a:latin typeface="Courier New" panose="02070309020205020404" pitchFamily="49" charset="0"/>
              </a:rPr>
              <a:t>Servlet</a:t>
            </a:r>
            <a:r>
              <a:rPr lang="en-US" altLang="en-US" dirty="0"/>
              <a:t> interface</a:t>
            </a:r>
          </a:p>
          <a:p>
            <a:pPr lvl="1"/>
            <a:r>
              <a:rPr lang="en-US" altLang="en-US" dirty="0"/>
              <a:t>Implemented by all servlets</a:t>
            </a:r>
          </a:p>
          <a:p>
            <a:pPr lvl="1"/>
            <a:r>
              <a:rPr lang="en-US" altLang="en-US" dirty="0"/>
              <a:t>Many methods invoked automatically by server</a:t>
            </a:r>
          </a:p>
          <a:p>
            <a:pPr lvl="2"/>
            <a:r>
              <a:rPr lang="en-US" altLang="en-US" dirty="0"/>
              <a:t>Similar to applets (</a:t>
            </a:r>
            <a:r>
              <a:rPr lang="en-US" altLang="en-US" b="1" dirty="0">
                <a:latin typeface="Courier New" panose="02070309020205020404" pitchFamily="49" charset="0"/>
              </a:rPr>
              <a:t>paint</a:t>
            </a:r>
            <a:r>
              <a:rPr lang="en-US" altLang="en-US" dirty="0"/>
              <a:t>, </a:t>
            </a:r>
            <a:r>
              <a:rPr lang="en-US" altLang="en-US" b="1" dirty="0" err="1">
                <a:latin typeface="Courier New" panose="02070309020205020404" pitchFamily="49" charset="0"/>
              </a:rPr>
              <a:t>init</a:t>
            </a:r>
            <a:r>
              <a:rPr lang="en-US" altLang="en-US" dirty="0"/>
              <a:t>, </a:t>
            </a:r>
            <a:r>
              <a:rPr lang="en-US" altLang="en-US" b="1" dirty="0">
                <a:latin typeface="Courier New" panose="02070309020205020404" pitchFamily="49" charset="0"/>
              </a:rPr>
              <a:t>start</a:t>
            </a:r>
            <a:r>
              <a:rPr lang="en-US" altLang="en-US" dirty="0"/>
              <a:t>, etc.)</a:t>
            </a:r>
          </a:p>
          <a:p>
            <a:pPr lvl="1"/>
            <a:r>
              <a:rPr lang="en-US" altLang="en-US" b="1" dirty="0">
                <a:latin typeface="Courier New" panose="02070309020205020404" pitchFamily="49" charset="0"/>
              </a:rPr>
              <a:t>abstract</a:t>
            </a:r>
            <a:r>
              <a:rPr lang="en-US" altLang="en-US" dirty="0"/>
              <a:t> classes that implement Servlet</a:t>
            </a:r>
          </a:p>
          <a:p>
            <a:pPr lvl="2"/>
            <a:r>
              <a:rPr lang="en-US" altLang="en-US" b="1" dirty="0" err="1">
                <a:latin typeface="Courier New" panose="02070309020205020404" pitchFamily="49" charset="0"/>
              </a:rPr>
              <a:t>GenericServlet</a:t>
            </a:r>
            <a:r>
              <a:rPr lang="en-US" altLang="en-US" dirty="0"/>
              <a:t> (</a:t>
            </a:r>
            <a:r>
              <a:rPr lang="en-US" altLang="en-US" b="1" dirty="0" err="1">
                <a:latin typeface="Courier New" panose="02070309020205020404" pitchFamily="49" charset="0"/>
              </a:rPr>
              <a:t>javax.servlet</a:t>
            </a:r>
            <a:r>
              <a:rPr lang="en-US" altLang="en-US" dirty="0"/>
              <a:t>)</a:t>
            </a:r>
          </a:p>
          <a:p>
            <a:pPr lvl="2"/>
            <a:r>
              <a:rPr lang="en-US" altLang="en-US" b="1" dirty="0" err="1">
                <a:latin typeface="Courier New" panose="02070309020205020404" pitchFamily="49" charset="0"/>
              </a:rPr>
              <a:t>HTTPServlet</a:t>
            </a:r>
            <a:r>
              <a:rPr lang="en-US" altLang="en-US" b="1" dirty="0">
                <a:latin typeface="Courier New" panose="02070309020205020404" pitchFamily="49" charset="0"/>
              </a:rPr>
              <a:t> </a:t>
            </a:r>
            <a:r>
              <a:rPr lang="en-US" altLang="en-US" dirty="0"/>
              <a:t>(</a:t>
            </a:r>
            <a:r>
              <a:rPr lang="en-US" altLang="en-US" b="1" dirty="0" err="1">
                <a:latin typeface="Courier New" panose="02070309020205020404" pitchFamily="49" charset="0"/>
              </a:rPr>
              <a:t>javax.servlet.http</a:t>
            </a:r>
            <a:r>
              <a:rPr lang="en-US" altLang="en-US" dirty="0"/>
              <a:t>)</a:t>
            </a:r>
          </a:p>
          <a:p>
            <a:r>
              <a:rPr lang="en-US" altLang="en-US" dirty="0" smtClean="0"/>
              <a:t>Methods</a:t>
            </a:r>
            <a:endParaRPr lang="en-US" altLang="en-US" dirty="0"/>
          </a:p>
          <a:p>
            <a:pPr lvl="1"/>
            <a:r>
              <a:rPr lang="en-US" altLang="en-US" b="1" dirty="0">
                <a:latin typeface="Courier New" panose="02070309020205020404" pitchFamily="49" charset="0"/>
              </a:rPr>
              <a:t>void </a:t>
            </a:r>
            <a:r>
              <a:rPr lang="en-US" altLang="en-US" b="1" dirty="0" err="1">
                <a:latin typeface="Courier New" panose="02070309020205020404" pitchFamily="49" charset="0"/>
              </a:rPr>
              <a:t>init</a:t>
            </a:r>
            <a:r>
              <a:rPr lang="en-US" altLang="en-US" b="1" dirty="0">
                <a:latin typeface="Courier New" panose="02070309020205020404" pitchFamily="49" charset="0"/>
              </a:rPr>
              <a:t>( </a:t>
            </a:r>
            <a:r>
              <a:rPr lang="en-US" altLang="en-US" b="1" dirty="0" err="1">
                <a:latin typeface="Courier New" panose="02070309020205020404" pitchFamily="49" charset="0"/>
              </a:rPr>
              <a:t>ServletConfig</a:t>
            </a:r>
            <a:r>
              <a:rPr lang="en-US" altLang="en-US" b="1" dirty="0">
                <a:latin typeface="Courier New" panose="02070309020205020404" pitchFamily="49" charset="0"/>
              </a:rPr>
              <a:t> </a:t>
            </a:r>
            <a:r>
              <a:rPr lang="en-US" altLang="en-US" b="1" dirty="0" err="1">
                <a:latin typeface="Courier New" panose="02070309020205020404" pitchFamily="49" charset="0"/>
              </a:rPr>
              <a:t>config</a:t>
            </a:r>
            <a:r>
              <a:rPr lang="en-US" altLang="en-US" b="1" dirty="0">
                <a:latin typeface="Courier New" panose="02070309020205020404" pitchFamily="49" charset="0"/>
              </a:rPr>
              <a:t> )</a:t>
            </a:r>
          </a:p>
          <a:p>
            <a:pPr lvl="2"/>
            <a:r>
              <a:rPr lang="en-US" altLang="en-US" dirty="0"/>
              <a:t>Automatically called, argument provided</a:t>
            </a:r>
          </a:p>
          <a:p>
            <a:pPr marL="0" indent="0">
              <a:buNone/>
            </a:pPr>
            <a:endParaRPr lang="en-US" altLang="en-US" sz="2400" dirty="0">
              <a:solidFill>
                <a:srgbClr val="000000"/>
              </a:solidFill>
              <a:ea typeface="Arial Unicode MS" pitchFamily="34" charset="-128"/>
            </a:endParaRPr>
          </a:p>
        </p:txBody>
      </p:sp>
      <p:sp>
        <p:nvSpPr>
          <p:cNvPr id="60421" name="Rectangle 3"/>
          <p:cNvSpPr>
            <a:spLocks noChangeArrowheads="1"/>
          </p:cNvSpPr>
          <p:nvPr/>
        </p:nvSpPr>
        <p:spPr bwMode="auto">
          <a:xfrm>
            <a:off x="2209800" y="762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defRPr sz="2400" b="1">
                <a:solidFill>
                  <a:srgbClr val="0000FF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2400" b="1">
                <a:solidFill>
                  <a:srgbClr val="0000FF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defRPr sz="2400" b="1">
                <a:solidFill>
                  <a:srgbClr val="0000FF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defRPr sz="2400" b="1">
                <a:solidFill>
                  <a:srgbClr val="0000FF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defRPr sz="2400" b="1">
                <a:solidFill>
                  <a:srgbClr val="0000FF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2400" b="1">
                <a:solidFill>
                  <a:srgbClr val="0000FF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2400" b="1">
                <a:solidFill>
                  <a:srgbClr val="0000FF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2400" b="1">
                <a:solidFill>
                  <a:srgbClr val="0000FF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2400" b="1">
                <a:solidFill>
                  <a:srgbClr val="0000FF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en-US" sz="4000" dirty="0">
                <a:solidFill>
                  <a:schemeClr val="tx1"/>
                </a:solidFill>
                <a:latin typeface="Garamond" panose="02020404030301010803" pitchFamily="18" charset="0"/>
              </a:rPr>
              <a:t>Servlets</a:t>
            </a:r>
            <a:br>
              <a:rPr lang="en-US" altLang="en-US" sz="4000" dirty="0">
                <a:solidFill>
                  <a:schemeClr val="tx1"/>
                </a:solidFill>
                <a:latin typeface="Garamond" panose="02020404030301010803" pitchFamily="18" charset="0"/>
              </a:rPr>
            </a:br>
            <a:r>
              <a:rPr lang="en-US" altLang="en-US" sz="3200" dirty="0">
                <a:solidFill>
                  <a:schemeClr val="tx1"/>
                </a:solidFill>
              </a:rPr>
              <a:t>Servlet API</a:t>
            </a:r>
          </a:p>
        </p:txBody>
      </p:sp>
    </p:spTree>
    <p:extLst>
      <p:ext uri="{BB962C8B-B14F-4D97-AF65-F5344CB8AC3E}">
        <p14:creationId xmlns:p14="http://schemas.microsoft.com/office/powerpoint/2010/main" val="390148240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9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defRPr sz="2400" b="1">
                <a:solidFill>
                  <a:srgbClr val="0000FF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2400" b="1">
                <a:solidFill>
                  <a:srgbClr val="0000FF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defRPr sz="2400" b="1">
                <a:solidFill>
                  <a:srgbClr val="0000FF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defRPr sz="2400" b="1">
                <a:solidFill>
                  <a:srgbClr val="0000FF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defRPr sz="2400" b="1">
                <a:solidFill>
                  <a:srgbClr val="0000FF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2400" b="1">
                <a:solidFill>
                  <a:srgbClr val="0000FF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2400" b="1">
                <a:solidFill>
                  <a:srgbClr val="0000FF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2400" b="1">
                <a:solidFill>
                  <a:srgbClr val="0000FF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2400" b="1">
                <a:solidFill>
                  <a:srgbClr val="0000FF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90073E04-18A1-4EF7-A53C-A8C9B22A3EC5}" type="slidenum">
              <a:rPr lang="en-US" altLang="en-US" sz="1400" b="0">
                <a:solidFill>
                  <a:schemeClr val="tx1"/>
                </a:solidFill>
                <a:latin typeface="Times New Roman" panose="02020603050405020304" pitchFamily="18" charset="0"/>
              </a:rPr>
              <a:pPr>
                <a:spcBef>
                  <a:spcPct val="0"/>
                </a:spcBef>
              </a:pPr>
              <a:t>16</a:t>
            </a:fld>
            <a:endParaRPr lang="en-US" altLang="en-US" sz="1400" b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6042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991032" y="1946787"/>
            <a:ext cx="8610600" cy="4058264"/>
          </a:xfrm>
        </p:spPr>
        <p:txBody>
          <a:bodyPr>
            <a:normAutofit fontScale="92500" lnSpcReduction="10000"/>
          </a:bodyPr>
          <a:lstStyle/>
          <a:p>
            <a:r>
              <a:rPr lang="en-US" altLang="en-US" dirty="0"/>
              <a:t>Methods</a:t>
            </a:r>
          </a:p>
          <a:p>
            <a:pPr lvl="1"/>
            <a:r>
              <a:rPr lang="en-US" altLang="en-US" b="1" dirty="0" err="1">
                <a:latin typeface="Courier New" panose="02070309020205020404" pitchFamily="49" charset="0"/>
              </a:rPr>
              <a:t>ServletConfig</a:t>
            </a:r>
            <a:r>
              <a:rPr lang="en-US" altLang="en-US" b="1" dirty="0">
                <a:latin typeface="Courier New" panose="02070309020205020404" pitchFamily="49" charset="0"/>
              </a:rPr>
              <a:t> </a:t>
            </a:r>
            <a:r>
              <a:rPr lang="en-US" altLang="en-US" b="1" dirty="0" err="1">
                <a:latin typeface="Courier New" panose="02070309020205020404" pitchFamily="49" charset="0"/>
              </a:rPr>
              <a:t>getServletConfig</a:t>
            </a:r>
            <a:r>
              <a:rPr lang="en-US" altLang="en-US" b="1" dirty="0">
                <a:latin typeface="Courier New" panose="02070309020205020404" pitchFamily="49" charset="0"/>
              </a:rPr>
              <a:t>()</a:t>
            </a:r>
          </a:p>
          <a:p>
            <a:pPr lvl="2"/>
            <a:r>
              <a:rPr lang="en-US" altLang="en-US" dirty="0"/>
              <a:t>Returns reference to object, gives access to </a:t>
            </a:r>
            <a:r>
              <a:rPr lang="en-US" altLang="en-US" dirty="0" err="1"/>
              <a:t>config</a:t>
            </a:r>
            <a:r>
              <a:rPr lang="en-US" altLang="en-US" dirty="0"/>
              <a:t> info</a:t>
            </a:r>
          </a:p>
          <a:p>
            <a:pPr lvl="1"/>
            <a:r>
              <a:rPr lang="en-US" altLang="en-US" b="1" dirty="0">
                <a:latin typeface="Courier New" panose="02070309020205020404" pitchFamily="49" charset="0"/>
              </a:rPr>
              <a:t>void service ( </a:t>
            </a:r>
            <a:r>
              <a:rPr lang="en-US" altLang="en-US" b="1" dirty="0" err="1">
                <a:latin typeface="Courier New" panose="02070309020205020404" pitchFamily="49" charset="0"/>
              </a:rPr>
              <a:t>ServletRequest</a:t>
            </a:r>
            <a:r>
              <a:rPr lang="en-US" altLang="en-US" b="1" dirty="0">
                <a:latin typeface="Courier New" panose="02070309020205020404" pitchFamily="49" charset="0"/>
              </a:rPr>
              <a:t> request, </a:t>
            </a:r>
            <a:r>
              <a:rPr lang="en-US" altLang="en-US" b="1" dirty="0" err="1">
                <a:latin typeface="Courier New" panose="02070309020205020404" pitchFamily="49" charset="0"/>
              </a:rPr>
              <a:t>ServletResponse</a:t>
            </a:r>
            <a:r>
              <a:rPr lang="en-US" altLang="en-US" b="1" dirty="0">
                <a:latin typeface="Courier New" panose="02070309020205020404" pitchFamily="49" charset="0"/>
              </a:rPr>
              <a:t> response )</a:t>
            </a:r>
          </a:p>
          <a:p>
            <a:pPr lvl="2"/>
            <a:r>
              <a:rPr lang="en-US" altLang="en-US" dirty="0"/>
              <a:t>Key method in all servlets</a:t>
            </a:r>
          </a:p>
          <a:p>
            <a:pPr lvl="2"/>
            <a:r>
              <a:rPr lang="en-US" altLang="en-US" dirty="0"/>
              <a:t>Provide access to input and output streams</a:t>
            </a:r>
          </a:p>
          <a:p>
            <a:pPr lvl="3"/>
            <a:r>
              <a:rPr lang="en-US" altLang="en-US" dirty="0"/>
              <a:t>Read from and send to client</a:t>
            </a:r>
          </a:p>
          <a:p>
            <a:pPr lvl="1"/>
            <a:r>
              <a:rPr lang="en-US" altLang="en-US" b="1" dirty="0">
                <a:latin typeface="Courier New" panose="02070309020205020404" pitchFamily="49" charset="0"/>
              </a:rPr>
              <a:t>void destroy()</a:t>
            </a:r>
          </a:p>
          <a:p>
            <a:pPr lvl="2"/>
            <a:r>
              <a:rPr lang="en-US" altLang="en-US" dirty="0"/>
              <a:t>Cleanup method, called when servlet exiting</a:t>
            </a:r>
          </a:p>
          <a:p>
            <a:pPr marL="0" indent="0">
              <a:buNone/>
            </a:pPr>
            <a:endParaRPr lang="en-US" altLang="en-US" sz="2400" dirty="0">
              <a:solidFill>
                <a:srgbClr val="000000"/>
              </a:solidFill>
              <a:ea typeface="Arial Unicode MS" pitchFamily="34" charset="-128"/>
            </a:endParaRPr>
          </a:p>
        </p:txBody>
      </p:sp>
      <p:sp>
        <p:nvSpPr>
          <p:cNvPr id="60421" name="Rectangle 3"/>
          <p:cNvSpPr>
            <a:spLocks noChangeArrowheads="1"/>
          </p:cNvSpPr>
          <p:nvPr/>
        </p:nvSpPr>
        <p:spPr bwMode="auto">
          <a:xfrm>
            <a:off x="2209800" y="762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defRPr sz="2400" b="1">
                <a:solidFill>
                  <a:srgbClr val="0000FF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2400" b="1">
                <a:solidFill>
                  <a:srgbClr val="0000FF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defRPr sz="2400" b="1">
                <a:solidFill>
                  <a:srgbClr val="0000FF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defRPr sz="2400" b="1">
                <a:solidFill>
                  <a:srgbClr val="0000FF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defRPr sz="2400" b="1">
                <a:solidFill>
                  <a:srgbClr val="0000FF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2400" b="1">
                <a:solidFill>
                  <a:srgbClr val="0000FF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2400" b="1">
                <a:solidFill>
                  <a:srgbClr val="0000FF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2400" b="1">
                <a:solidFill>
                  <a:srgbClr val="0000FF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2400" b="1">
                <a:solidFill>
                  <a:srgbClr val="0000FF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en-US" sz="4000" dirty="0">
                <a:solidFill>
                  <a:schemeClr val="tx1"/>
                </a:solidFill>
                <a:latin typeface="Garamond" panose="02020404030301010803" pitchFamily="18" charset="0"/>
              </a:rPr>
              <a:t>Servlets</a:t>
            </a:r>
            <a:br>
              <a:rPr lang="en-US" altLang="en-US" sz="4000" dirty="0">
                <a:solidFill>
                  <a:schemeClr val="tx1"/>
                </a:solidFill>
                <a:latin typeface="Garamond" panose="02020404030301010803" pitchFamily="18" charset="0"/>
              </a:rPr>
            </a:br>
            <a:r>
              <a:rPr lang="en-US" altLang="en-US" sz="3200" dirty="0">
                <a:solidFill>
                  <a:schemeClr val="tx1"/>
                </a:solidFill>
              </a:rPr>
              <a:t>Servlet API</a:t>
            </a:r>
          </a:p>
        </p:txBody>
      </p:sp>
    </p:spTree>
    <p:extLst>
      <p:ext uri="{BB962C8B-B14F-4D97-AF65-F5344CB8AC3E}">
        <p14:creationId xmlns:p14="http://schemas.microsoft.com/office/powerpoint/2010/main" val="1757346320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 smtClean="0"/>
              <a:t>Servlet </a:t>
            </a:r>
            <a:r>
              <a:rPr lang="en-IN" dirty="0"/>
              <a:t>for Web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Content </a:t>
            </a:r>
            <a:r>
              <a:rPr lang="en-US" dirty="0"/>
              <a:t>over </a:t>
            </a:r>
            <a:r>
              <a:rPr lang="en-US" dirty="0" smtClean="0"/>
              <a:t>web </a:t>
            </a:r>
            <a:r>
              <a:rPr lang="en-US" dirty="0"/>
              <a:t>is primarily accessed via HTTP. </a:t>
            </a:r>
          </a:p>
          <a:p>
            <a:r>
              <a:rPr lang="en-US" dirty="0" smtClean="0"/>
              <a:t>To </a:t>
            </a:r>
            <a:r>
              <a:rPr lang="en-US" dirty="0"/>
              <a:t>make servlet aware about HTTP there is a special implementation: </a:t>
            </a:r>
          </a:p>
          <a:p>
            <a:pPr lvl="1"/>
            <a:r>
              <a:rPr lang="en-IN" b="1" i="1" dirty="0" err="1" smtClean="0"/>
              <a:t>Javax.servlet.http.HTTPServlet</a:t>
            </a:r>
            <a:r>
              <a:rPr lang="en-IN" b="1" i="1" dirty="0" smtClean="0"/>
              <a:t> </a:t>
            </a:r>
            <a:endParaRPr lang="en-IN" dirty="0"/>
          </a:p>
          <a:p>
            <a:r>
              <a:rPr lang="en-IN" dirty="0" err="1" smtClean="0"/>
              <a:t>HyperText</a:t>
            </a:r>
            <a:r>
              <a:rPr lang="en-IN" dirty="0" smtClean="0"/>
              <a:t> </a:t>
            </a:r>
            <a:r>
              <a:rPr lang="en-IN" dirty="0"/>
              <a:t>Transfer Protocol: </a:t>
            </a:r>
          </a:p>
          <a:p>
            <a:pPr lvl="1"/>
            <a:r>
              <a:rPr lang="en-US" dirty="0" smtClean="0"/>
              <a:t>Is </a:t>
            </a:r>
            <a:r>
              <a:rPr lang="en-US" dirty="0"/>
              <a:t>a simple and stateless protocol </a:t>
            </a:r>
          </a:p>
          <a:p>
            <a:pPr lvl="1"/>
            <a:r>
              <a:rPr lang="en-US" dirty="0" smtClean="0"/>
              <a:t>It </a:t>
            </a:r>
            <a:r>
              <a:rPr lang="en-US" dirty="0"/>
              <a:t>relies on client usually a browser to make a request and a server to send a response. </a:t>
            </a:r>
          </a:p>
        </p:txBody>
      </p:sp>
    </p:spTree>
    <p:extLst>
      <p:ext uri="{BB962C8B-B14F-4D97-AF65-F5344CB8AC3E}">
        <p14:creationId xmlns:p14="http://schemas.microsoft.com/office/powerpoint/2010/main" val="657761760"/>
      </p:ext>
    </p:extLst>
  </p:cSld>
  <p:clrMapOvr>
    <a:masterClrMapping/>
  </p:clrMapOvr>
  <p:transition>
    <p:dissolv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Hypertext Transfer Protocol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Application level protocol</a:t>
            </a:r>
          </a:p>
          <a:p>
            <a:r>
              <a:rPr lang="en-IN" dirty="0" smtClean="0"/>
              <a:t>Request/Response Protocol</a:t>
            </a:r>
          </a:p>
          <a:p>
            <a:r>
              <a:rPr lang="en-IN" dirty="0" smtClean="0"/>
              <a:t>Used to communicate data over World Wide Web.</a:t>
            </a:r>
          </a:p>
          <a:p>
            <a:r>
              <a:rPr lang="en-IN" dirty="0" smtClean="0"/>
              <a:t>HTTP 1.0/HTTP1.1</a:t>
            </a:r>
          </a:p>
          <a:p>
            <a:r>
              <a:rPr lang="en-IN" dirty="0" smtClean="0"/>
              <a:t>Connectionless</a:t>
            </a:r>
          </a:p>
          <a:p>
            <a:r>
              <a:rPr lang="en-IN" dirty="0" smtClean="0"/>
              <a:t>Media Independent</a:t>
            </a:r>
          </a:p>
          <a:p>
            <a:r>
              <a:rPr lang="en-IN" dirty="0" smtClean="0"/>
              <a:t>Stateless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1897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HTTP Parameters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IN" dirty="0" smtClean="0"/>
              <a:t>HTTP Version</a:t>
            </a:r>
          </a:p>
          <a:p>
            <a:pPr lvl="1"/>
            <a:r>
              <a:rPr lang="en-IN" dirty="0" smtClean="0"/>
              <a:t>HTTP-version=HTTP/1.0 or HTTP/1.1</a:t>
            </a:r>
            <a:endParaRPr lang="en-IN" dirty="0"/>
          </a:p>
          <a:p>
            <a:r>
              <a:rPr lang="en-IN" dirty="0" smtClean="0"/>
              <a:t>URI </a:t>
            </a:r>
          </a:p>
          <a:p>
            <a:pPr lvl="1"/>
            <a:r>
              <a:rPr lang="fr-FR" dirty="0"/>
              <a:t>URI = "http:" "//" host [ ":" port ] [ </a:t>
            </a:r>
            <a:r>
              <a:rPr lang="fr-FR" dirty="0" err="1"/>
              <a:t>abs_path</a:t>
            </a:r>
            <a:r>
              <a:rPr lang="fr-FR" dirty="0"/>
              <a:t> [ "?" </a:t>
            </a:r>
            <a:r>
              <a:rPr lang="fr-FR" dirty="0" err="1"/>
              <a:t>query</a:t>
            </a:r>
            <a:r>
              <a:rPr lang="fr-FR" dirty="0"/>
              <a:t> </a:t>
            </a:r>
            <a:r>
              <a:rPr lang="fr-FR" dirty="0" smtClean="0"/>
              <a:t>]]</a:t>
            </a:r>
            <a:endParaRPr lang="en-IN" dirty="0"/>
          </a:p>
          <a:p>
            <a:r>
              <a:rPr lang="en-IN" dirty="0" smtClean="0"/>
              <a:t>Character set</a:t>
            </a:r>
          </a:p>
          <a:p>
            <a:pPr lvl="1"/>
            <a:r>
              <a:rPr lang="en-IN" dirty="0"/>
              <a:t>Default US-ASCII</a:t>
            </a:r>
          </a:p>
          <a:p>
            <a:r>
              <a:rPr lang="en-IN" dirty="0" smtClean="0"/>
              <a:t>Content Encoding</a:t>
            </a:r>
            <a:endParaRPr lang="en-IN" dirty="0"/>
          </a:p>
          <a:p>
            <a:r>
              <a:rPr lang="en-IN" dirty="0" smtClean="0"/>
              <a:t>Media Type</a:t>
            </a:r>
          </a:p>
          <a:p>
            <a:pPr lvl="1"/>
            <a:r>
              <a:rPr lang="en-IN" dirty="0"/>
              <a:t>media-type     = type "/" subtype *( ";" parameter )</a:t>
            </a:r>
          </a:p>
          <a:p>
            <a:r>
              <a:rPr lang="en-IN" dirty="0" smtClean="0"/>
              <a:t>Language Tag</a:t>
            </a:r>
          </a:p>
        </p:txBody>
      </p:sp>
    </p:spTree>
    <p:extLst>
      <p:ext uri="{BB962C8B-B14F-4D97-AF65-F5344CB8AC3E}">
        <p14:creationId xmlns:p14="http://schemas.microsoft.com/office/powerpoint/2010/main" val="2760260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1F7A0E-301F-433F-A66A-D8416CCD3A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714500"/>
            <a:ext cx="12192000" cy="1143000"/>
          </a:xfrm>
        </p:spPr>
        <p:txBody>
          <a:bodyPr>
            <a:noAutofit/>
          </a:bodyPr>
          <a:lstStyle/>
          <a:p>
            <a:r>
              <a:rPr lang="en-US" sz="7200" dirty="0" smtClean="0"/>
              <a:t>Servlet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3860673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HTTP Messages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621308"/>
            <a:ext cx="10972800" cy="4525963"/>
          </a:xfrm>
        </p:spPr>
        <p:txBody>
          <a:bodyPr/>
          <a:lstStyle/>
          <a:p>
            <a:r>
              <a:rPr lang="en-IN" dirty="0" smtClean="0"/>
              <a:t>A typical HTTP message</a:t>
            </a:r>
            <a:endParaRPr lang="en-IN" dirty="0"/>
          </a:p>
        </p:txBody>
      </p:sp>
      <p:grpSp>
        <p:nvGrpSpPr>
          <p:cNvPr id="12" name="Group 11"/>
          <p:cNvGrpSpPr/>
          <p:nvPr/>
        </p:nvGrpSpPr>
        <p:grpSpPr>
          <a:xfrm>
            <a:off x="3878826" y="2551471"/>
            <a:ext cx="2580968" cy="3727093"/>
            <a:chOff x="3878826" y="2551471"/>
            <a:chExt cx="2580968" cy="3727093"/>
          </a:xfrm>
        </p:grpSpPr>
        <p:sp>
          <p:nvSpPr>
            <p:cNvPr id="4" name="Rectangle 3"/>
            <p:cNvSpPr/>
            <p:nvPr/>
          </p:nvSpPr>
          <p:spPr>
            <a:xfrm>
              <a:off x="3878826" y="2551471"/>
              <a:ext cx="2580968" cy="516194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" name="Rectangle 4"/>
            <p:cNvSpPr/>
            <p:nvPr/>
          </p:nvSpPr>
          <p:spPr>
            <a:xfrm>
              <a:off x="3878826" y="3244645"/>
              <a:ext cx="2580968" cy="899652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" name="Rectangle 5"/>
            <p:cNvSpPr/>
            <p:nvPr/>
          </p:nvSpPr>
          <p:spPr>
            <a:xfrm>
              <a:off x="3878826" y="4350774"/>
              <a:ext cx="2580968" cy="192779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1725561" y="2551471"/>
            <a:ext cx="20352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Start Line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725561" y="3474807"/>
            <a:ext cx="20352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Headers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745229" y="4929948"/>
            <a:ext cx="20352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Body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ight Brace 9"/>
          <p:cNvSpPr/>
          <p:nvPr/>
        </p:nvSpPr>
        <p:spPr>
          <a:xfrm>
            <a:off x="6666271" y="2551471"/>
            <a:ext cx="1076632" cy="3727093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TextBox 10"/>
          <p:cNvSpPr txBox="1"/>
          <p:nvPr/>
        </p:nvSpPr>
        <p:spPr>
          <a:xfrm>
            <a:off x="8067369" y="3052859"/>
            <a:ext cx="203527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2400" dirty="0" smtClean="0"/>
              <a:t>Contains plain text based information</a:t>
            </a:r>
          </a:p>
          <a:p>
            <a:pPr algn="just"/>
            <a:endParaRPr lang="en-IN" sz="2400" dirty="0"/>
          </a:p>
          <a:p>
            <a:pPr algn="just"/>
            <a:r>
              <a:rPr lang="en-IN" sz="2400" dirty="0" smtClean="0"/>
              <a:t>Sometimes body contains binary data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988052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Request/Response Message</a:t>
            </a:r>
            <a:endParaRPr lang="en-IN" dirty="0"/>
          </a:p>
        </p:txBody>
      </p:sp>
      <p:grpSp>
        <p:nvGrpSpPr>
          <p:cNvPr id="4" name="Group 3"/>
          <p:cNvGrpSpPr/>
          <p:nvPr/>
        </p:nvGrpSpPr>
        <p:grpSpPr>
          <a:xfrm>
            <a:off x="1445345" y="2280750"/>
            <a:ext cx="3982065" cy="3727093"/>
            <a:chOff x="3878826" y="2551471"/>
            <a:chExt cx="2580968" cy="3727093"/>
          </a:xfrm>
        </p:grpSpPr>
        <p:sp>
          <p:nvSpPr>
            <p:cNvPr id="5" name="Rectangle 4"/>
            <p:cNvSpPr/>
            <p:nvPr/>
          </p:nvSpPr>
          <p:spPr>
            <a:xfrm>
              <a:off x="3878826" y="2551471"/>
              <a:ext cx="2580968" cy="516194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800" dirty="0" smtClean="0">
                  <a:solidFill>
                    <a:schemeClr val="tx1"/>
                  </a:solidFill>
                </a:rPr>
                <a:t>Method    path/to/</a:t>
              </a:r>
              <a:r>
                <a:rPr lang="en-IN" sz="1800" dirty="0" err="1" smtClean="0">
                  <a:solidFill>
                    <a:schemeClr val="tx1"/>
                  </a:solidFill>
                </a:rPr>
                <a:t>file.ext</a:t>
              </a:r>
              <a:r>
                <a:rPr lang="en-IN" sz="1800" dirty="0" smtClean="0">
                  <a:solidFill>
                    <a:schemeClr val="tx1"/>
                  </a:solidFill>
                </a:rPr>
                <a:t>    http/version</a:t>
              </a:r>
              <a:endParaRPr lang="en-IN" sz="1800" dirty="0">
                <a:solidFill>
                  <a:schemeClr val="tx1"/>
                </a:solidFill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3878826" y="3244645"/>
              <a:ext cx="2580968" cy="899652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 smtClean="0">
                  <a:solidFill>
                    <a:schemeClr val="tx1"/>
                  </a:solidFill>
                </a:rPr>
                <a:t>Name1:Value1</a:t>
              </a:r>
            </a:p>
            <a:p>
              <a:pPr algn="ctr"/>
              <a:r>
                <a:rPr lang="en-IN" dirty="0" smtClean="0">
                  <a:solidFill>
                    <a:schemeClr val="tx1"/>
                  </a:solidFill>
                </a:rPr>
                <a:t>Name2:Value2</a:t>
              </a:r>
            </a:p>
            <a:p>
              <a:pPr algn="ctr"/>
              <a:r>
                <a:rPr lang="en-IN" dirty="0" smtClean="0">
                  <a:solidFill>
                    <a:schemeClr val="tx1"/>
                  </a:solidFill>
                </a:rPr>
                <a:t>Name3:Value3</a:t>
              </a:r>
              <a:endParaRPr lang="en-IN" dirty="0">
                <a:solidFill>
                  <a:schemeClr val="tx1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3878826" y="4350774"/>
              <a:ext cx="2580968" cy="192779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3200" dirty="0" smtClean="0">
                  <a:solidFill>
                    <a:schemeClr val="tx1"/>
                  </a:solidFill>
                </a:rPr>
                <a:t>Some Content</a:t>
              </a:r>
              <a:endParaRPr lang="en-IN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7143135" y="2368906"/>
            <a:ext cx="4154130" cy="3727093"/>
            <a:chOff x="3878826" y="2551471"/>
            <a:chExt cx="2580968" cy="3727093"/>
          </a:xfrm>
        </p:grpSpPr>
        <p:sp>
          <p:nvSpPr>
            <p:cNvPr id="9" name="Rectangle 8"/>
            <p:cNvSpPr/>
            <p:nvPr/>
          </p:nvSpPr>
          <p:spPr>
            <a:xfrm>
              <a:off x="3878826" y="2551471"/>
              <a:ext cx="2580968" cy="516194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800" dirty="0" smtClean="0">
                  <a:solidFill>
                    <a:schemeClr val="tx1"/>
                  </a:solidFill>
                </a:rPr>
                <a:t>http/version           status code</a:t>
              </a:r>
              <a:endParaRPr lang="en-IN" sz="1800" dirty="0">
                <a:solidFill>
                  <a:schemeClr val="tx1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3878826" y="3244645"/>
              <a:ext cx="2580968" cy="899652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>
                  <a:solidFill>
                    <a:schemeClr val="tx1"/>
                  </a:solidFill>
                </a:rPr>
                <a:t>Name1:Value1</a:t>
              </a:r>
            </a:p>
            <a:p>
              <a:pPr algn="ctr"/>
              <a:r>
                <a:rPr lang="en-IN" dirty="0">
                  <a:solidFill>
                    <a:schemeClr val="tx1"/>
                  </a:solidFill>
                </a:rPr>
                <a:t>Name2:Value2</a:t>
              </a:r>
            </a:p>
            <a:p>
              <a:pPr algn="ctr"/>
              <a:r>
                <a:rPr lang="en-IN" dirty="0" smtClean="0">
                  <a:solidFill>
                    <a:schemeClr val="tx1"/>
                  </a:solidFill>
                </a:rPr>
                <a:t>Name3:Value3</a:t>
              </a:r>
              <a:endParaRPr lang="en-IN" dirty="0">
                <a:solidFill>
                  <a:schemeClr val="tx1"/>
                </a:solidFill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3878826" y="4350774"/>
              <a:ext cx="2580968" cy="192779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800" dirty="0" smtClean="0">
                  <a:solidFill>
                    <a:schemeClr val="tx1"/>
                  </a:solidFill>
                </a:rPr>
                <a:t>File Requested</a:t>
              </a:r>
              <a:endParaRPr lang="en-IN" dirty="0">
                <a:solidFill>
                  <a:schemeClr val="tx1"/>
                </a:solidFill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1740313" y="1579484"/>
            <a:ext cx="36870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 smtClean="0"/>
              <a:t>Request HTTP Message</a:t>
            </a:r>
            <a:endParaRPr lang="en-IN" sz="24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7376651" y="1694562"/>
            <a:ext cx="36870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 smtClean="0"/>
              <a:t>Response HTTP Message</a:t>
            </a:r>
            <a:endParaRPr lang="en-IN" sz="2400" b="1" dirty="0"/>
          </a:p>
        </p:txBody>
      </p:sp>
    </p:spTree>
    <p:extLst>
      <p:ext uri="{BB962C8B-B14F-4D97-AF65-F5344CB8AC3E}">
        <p14:creationId xmlns:p14="http://schemas.microsoft.com/office/powerpoint/2010/main" val="2180939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Request HTTP Message</a:t>
            </a:r>
            <a:endParaRPr lang="en-IN" dirty="0"/>
          </a:p>
        </p:txBody>
      </p:sp>
      <p:grpSp>
        <p:nvGrpSpPr>
          <p:cNvPr id="4" name="Group 3"/>
          <p:cNvGrpSpPr/>
          <p:nvPr/>
        </p:nvGrpSpPr>
        <p:grpSpPr>
          <a:xfrm>
            <a:off x="3023423" y="3295125"/>
            <a:ext cx="5589635" cy="2071849"/>
            <a:chOff x="3878826" y="2551471"/>
            <a:chExt cx="2580968" cy="1592826"/>
          </a:xfrm>
        </p:grpSpPr>
        <p:sp>
          <p:nvSpPr>
            <p:cNvPr id="5" name="Rectangle 4"/>
            <p:cNvSpPr/>
            <p:nvPr/>
          </p:nvSpPr>
          <p:spPr>
            <a:xfrm>
              <a:off x="3878826" y="2551471"/>
              <a:ext cx="2580968" cy="516194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800" dirty="0" smtClean="0">
                  <a:solidFill>
                    <a:schemeClr val="tx1"/>
                  </a:solidFill>
                </a:rPr>
                <a:t>GET          /</a:t>
              </a:r>
              <a:r>
                <a:rPr lang="en-IN" sz="1800" dirty="0" err="1" smtClean="0">
                  <a:solidFill>
                    <a:schemeClr val="tx1"/>
                  </a:solidFill>
                </a:rPr>
                <a:t>myProject</a:t>
              </a:r>
              <a:r>
                <a:rPr lang="en-IN" sz="1800" dirty="0" smtClean="0">
                  <a:solidFill>
                    <a:schemeClr val="tx1"/>
                  </a:solidFill>
                </a:rPr>
                <a:t>/index.html        HTTP/1.0</a:t>
              </a:r>
              <a:endParaRPr lang="en-IN" sz="1800" dirty="0">
                <a:solidFill>
                  <a:schemeClr val="tx1"/>
                </a:solidFill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3878826" y="3244645"/>
              <a:ext cx="2580968" cy="899652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3"/>
              <a:r>
                <a:rPr lang="en-IN" b="1" dirty="0" smtClean="0">
                  <a:solidFill>
                    <a:schemeClr val="tx1"/>
                  </a:solidFill>
                </a:rPr>
                <a:t>Host</a:t>
              </a:r>
              <a:r>
                <a:rPr lang="en-IN" dirty="0" smtClean="0">
                  <a:solidFill>
                    <a:schemeClr val="tx1"/>
                  </a:solidFill>
                </a:rPr>
                <a:t>: www.myProject.com</a:t>
              </a:r>
            </a:p>
            <a:p>
              <a:pPr lvl="3"/>
              <a:r>
                <a:rPr lang="en-IN" b="1" dirty="0" smtClean="0">
                  <a:solidFill>
                    <a:schemeClr val="tx1"/>
                  </a:solidFill>
                </a:rPr>
                <a:t>Accept</a:t>
              </a:r>
              <a:r>
                <a:rPr lang="en-IN" dirty="0" smtClean="0">
                  <a:solidFill>
                    <a:schemeClr val="tx1"/>
                  </a:solidFill>
                </a:rPr>
                <a:t>: text/html</a:t>
              </a:r>
            </a:p>
            <a:p>
              <a:pPr lvl="3"/>
              <a:r>
                <a:rPr lang="en-IN" b="1" dirty="0" smtClean="0">
                  <a:solidFill>
                    <a:schemeClr val="tx1"/>
                  </a:solidFill>
                </a:rPr>
                <a:t>Accept-language</a:t>
              </a:r>
              <a:r>
                <a:rPr lang="en-IN" dirty="0" smtClean="0">
                  <a:solidFill>
                    <a:schemeClr val="tx1"/>
                  </a:solidFill>
                </a:rPr>
                <a:t>: </a:t>
              </a:r>
              <a:r>
                <a:rPr lang="en-IN" dirty="0" err="1" smtClean="0">
                  <a:solidFill>
                    <a:schemeClr val="tx1"/>
                  </a:solidFill>
                </a:rPr>
                <a:t>en</a:t>
              </a:r>
              <a:r>
                <a:rPr lang="en-IN" dirty="0" smtClean="0">
                  <a:solidFill>
                    <a:schemeClr val="tx1"/>
                  </a:solidFill>
                </a:rPr>
                <a:t>-US</a:t>
              </a:r>
            </a:p>
            <a:p>
              <a:pPr lvl="3"/>
              <a:r>
                <a:rPr lang="en-IN" b="1" dirty="0" smtClean="0">
                  <a:solidFill>
                    <a:schemeClr val="tx1"/>
                  </a:solidFill>
                </a:rPr>
                <a:t>Accept-encoding: </a:t>
              </a:r>
              <a:r>
                <a:rPr lang="en-IN" dirty="0" err="1" smtClean="0">
                  <a:solidFill>
                    <a:schemeClr val="tx1"/>
                  </a:solidFill>
                </a:rPr>
                <a:t>gzip</a:t>
              </a:r>
              <a:endParaRPr lang="en-IN" dirty="0">
                <a:solidFill>
                  <a:schemeClr val="tx1"/>
                </a:solidFill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3318387" y="2212258"/>
            <a:ext cx="10471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 smtClean="0"/>
              <a:t>Method</a:t>
            </a:r>
            <a:endParaRPr lang="en-IN" sz="20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5240589" y="2246674"/>
            <a:ext cx="10471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 smtClean="0"/>
              <a:t>URI</a:t>
            </a:r>
            <a:endParaRPr lang="en-IN" sz="20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6862914" y="2276170"/>
            <a:ext cx="10471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 smtClean="0"/>
              <a:t>Version</a:t>
            </a:r>
            <a:endParaRPr lang="en-IN" sz="2000" b="1" dirty="0"/>
          </a:p>
        </p:txBody>
      </p:sp>
      <p:sp>
        <p:nvSpPr>
          <p:cNvPr id="15" name="Up Arrow 14"/>
          <p:cNvSpPr/>
          <p:nvPr/>
        </p:nvSpPr>
        <p:spPr>
          <a:xfrm>
            <a:off x="3746088" y="2612368"/>
            <a:ext cx="250723" cy="824006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Up Arrow 15"/>
          <p:cNvSpPr/>
          <p:nvPr/>
        </p:nvSpPr>
        <p:spPr>
          <a:xfrm>
            <a:off x="5432322" y="2617288"/>
            <a:ext cx="250723" cy="824006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Up Arrow 16"/>
          <p:cNvSpPr/>
          <p:nvPr/>
        </p:nvSpPr>
        <p:spPr>
          <a:xfrm>
            <a:off x="7246369" y="2646784"/>
            <a:ext cx="250723" cy="824006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85907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Response HTTP Message</a:t>
            </a:r>
            <a:endParaRPr lang="en-IN" dirty="0"/>
          </a:p>
        </p:txBody>
      </p:sp>
      <p:grpSp>
        <p:nvGrpSpPr>
          <p:cNvPr id="4" name="Group 3"/>
          <p:cNvGrpSpPr/>
          <p:nvPr/>
        </p:nvGrpSpPr>
        <p:grpSpPr>
          <a:xfrm>
            <a:off x="3972232" y="1522996"/>
            <a:ext cx="5112774" cy="4759815"/>
            <a:chOff x="3878826" y="2551471"/>
            <a:chExt cx="2580968" cy="3727093"/>
          </a:xfrm>
        </p:grpSpPr>
        <p:sp>
          <p:nvSpPr>
            <p:cNvPr id="5" name="Rectangle 4"/>
            <p:cNvSpPr/>
            <p:nvPr/>
          </p:nvSpPr>
          <p:spPr>
            <a:xfrm>
              <a:off x="3878826" y="2551471"/>
              <a:ext cx="2580968" cy="516194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800" dirty="0" smtClean="0">
                  <a:solidFill>
                    <a:schemeClr val="tx1"/>
                  </a:solidFill>
                </a:rPr>
                <a:t>HTTP/1.0                                     200:OK</a:t>
              </a:r>
              <a:endParaRPr lang="en-IN" sz="1800" dirty="0">
                <a:solidFill>
                  <a:schemeClr val="tx1"/>
                </a:solidFill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3878826" y="3244645"/>
              <a:ext cx="2580968" cy="899652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2"/>
              <a:r>
                <a:rPr lang="en-IN" b="1" dirty="0" smtClean="0">
                  <a:solidFill>
                    <a:schemeClr val="tx1"/>
                  </a:solidFill>
                </a:rPr>
                <a:t>Content-type</a:t>
              </a:r>
              <a:r>
                <a:rPr lang="en-IN" dirty="0" smtClean="0">
                  <a:solidFill>
                    <a:schemeClr val="tx1"/>
                  </a:solidFill>
                </a:rPr>
                <a:t>: </a:t>
              </a:r>
              <a:r>
                <a:rPr lang="en-IN" dirty="0">
                  <a:solidFill>
                    <a:schemeClr val="tx1"/>
                  </a:solidFill>
                </a:rPr>
                <a:t>text/html</a:t>
              </a:r>
            </a:p>
            <a:p>
              <a:pPr lvl="2"/>
              <a:r>
                <a:rPr lang="en-IN" b="1" dirty="0" smtClean="0">
                  <a:solidFill>
                    <a:schemeClr val="tx1"/>
                  </a:solidFill>
                </a:rPr>
                <a:t>Content-length</a:t>
              </a:r>
              <a:r>
                <a:rPr lang="en-IN" dirty="0" smtClean="0">
                  <a:solidFill>
                    <a:schemeClr val="tx1"/>
                  </a:solidFill>
                </a:rPr>
                <a:t>: 230</a:t>
              </a:r>
              <a:endParaRPr lang="en-IN" dirty="0">
                <a:solidFill>
                  <a:schemeClr val="tx1"/>
                </a:solidFill>
              </a:endParaRPr>
            </a:p>
            <a:p>
              <a:pPr lvl="2"/>
              <a:r>
                <a:rPr lang="en-IN" b="1" dirty="0" smtClean="0">
                  <a:solidFill>
                    <a:schemeClr val="tx1"/>
                  </a:solidFill>
                </a:rPr>
                <a:t>Server: </a:t>
              </a:r>
              <a:r>
                <a:rPr lang="en-IN" dirty="0" smtClean="0">
                  <a:solidFill>
                    <a:schemeClr val="tx1"/>
                  </a:solidFill>
                </a:rPr>
                <a:t>Apache/2.2.14(win64)</a:t>
              </a:r>
            </a:p>
            <a:p>
              <a:pPr lvl="2"/>
              <a:r>
                <a:rPr lang="en-IN" b="1" dirty="0" smtClean="0">
                  <a:solidFill>
                    <a:schemeClr val="tx1"/>
                  </a:solidFill>
                </a:rPr>
                <a:t>Date: </a:t>
              </a:r>
              <a:r>
                <a:rPr lang="en-IN" dirty="0" smtClean="0">
                  <a:solidFill>
                    <a:schemeClr val="tx1"/>
                  </a:solidFill>
                </a:rPr>
                <a:t>Mon, 21 Jan 2019 2:30:00 GMT</a:t>
              </a:r>
              <a:endParaRPr lang="en-IN" b="1" dirty="0">
                <a:solidFill>
                  <a:schemeClr val="tx1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3878826" y="4350774"/>
              <a:ext cx="2580968" cy="192779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800" dirty="0" err="1" smtClean="0">
                  <a:solidFill>
                    <a:schemeClr val="tx1"/>
                  </a:solidFill>
                </a:rPr>
                <a:t>myProject</a:t>
              </a:r>
              <a:r>
                <a:rPr lang="en-IN" sz="2800" dirty="0" smtClean="0">
                  <a:solidFill>
                    <a:schemeClr val="tx1"/>
                  </a:solidFill>
                </a:rPr>
                <a:t>/index.html</a:t>
              </a:r>
              <a:endParaRPr lang="en-IN" dirty="0">
                <a:solidFill>
                  <a:schemeClr val="tx1"/>
                </a:solidFill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374485" y="1630751"/>
            <a:ext cx="14453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 smtClean="0"/>
              <a:t>Version</a:t>
            </a:r>
            <a:endParaRPr lang="en-IN" sz="24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9856852" y="1428333"/>
            <a:ext cx="23351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 smtClean="0"/>
              <a:t>Success or Error Code</a:t>
            </a:r>
          </a:p>
        </p:txBody>
      </p:sp>
      <p:sp>
        <p:nvSpPr>
          <p:cNvPr id="10" name="Left Arrow 9"/>
          <p:cNvSpPr/>
          <p:nvPr/>
        </p:nvSpPr>
        <p:spPr>
          <a:xfrm>
            <a:off x="3524865" y="1734620"/>
            <a:ext cx="988141" cy="239808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ight Arrow 10"/>
          <p:cNvSpPr/>
          <p:nvPr/>
        </p:nvSpPr>
        <p:spPr>
          <a:xfrm>
            <a:off x="8672052" y="1796057"/>
            <a:ext cx="1061883" cy="17837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/>
          <p:cNvSpPr/>
          <p:nvPr/>
        </p:nvSpPr>
        <p:spPr>
          <a:xfrm>
            <a:off x="9349521" y="2294208"/>
            <a:ext cx="2673296" cy="16312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000" b="1" dirty="0" smtClean="0"/>
              <a:t>1xx: Acknowledgement</a:t>
            </a:r>
          </a:p>
          <a:p>
            <a:r>
              <a:rPr lang="en-IN" sz="2000" b="1" dirty="0" smtClean="0"/>
              <a:t>2xx: Success</a:t>
            </a:r>
          </a:p>
          <a:p>
            <a:r>
              <a:rPr lang="en-IN" sz="2000" b="1" dirty="0" smtClean="0"/>
              <a:t>3xx: Redirection</a:t>
            </a:r>
          </a:p>
          <a:p>
            <a:r>
              <a:rPr lang="en-IN" sz="2000" b="1" dirty="0" smtClean="0"/>
              <a:t>4xx: Client Error</a:t>
            </a:r>
          </a:p>
          <a:p>
            <a:r>
              <a:rPr lang="en-IN" sz="2000" b="1" dirty="0" smtClean="0"/>
              <a:t>5xx</a:t>
            </a:r>
            <a:r>
              <a:rPr lang="en-IN" sz="2000" b="1" smtClean="0"/>
              <a:t>: Server Error</a:t>
            </a:r>
            <a:endParaRPr lang="en-IN" sz="2000" b="1" dirty="0"/>
          </a:p>
        </p:txBody>
      </p:sp>
    </p:spTree>
    <p:extLst>
      <p:ext uri="{BB962C8B-B14F-4D97-AF65-F5344CB8AC3E}">
        <p14:creationId xmlns:p14="http://schemas.microsoft.com/office/powerpoint/2010/main" val="1978469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HTTP Methods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IN" dirty="0" smtClean="0"/>
              <a:t>GET-Send data</a:t>
            </a:r>
          </a:p>
          <a:p>
            <a:r>
              <a:rPr lang="en-IN" dirty="0" smtClean="0"/>
              <a:t>POST- Send data</a:t>
            </a:r>
          </a:p>
          <a:p>
            <a:r>
              <a:rPr lang="en-IN" dirty="0" smtClean="0"/>
              <a:t>HEAD- Responding header only</a:t>
            </a:r>
          </a:p>
          <a:p>
            <a:r>
              <a:rPr lang="en-IN" dirty="0" smtClean="0"/>
              <a:t>PUT- replace content</a:t>
            </a:r>
          </a:p>
          <a:p>
            <a:r>
              <a:rPr lang="en-IN" dirty="0" smtClean="0"/>
              <a:t>DELETE- Delete resource</a:t>
            </a:r>
          </a:p>
          <a:p>
            <a:r>
              <a:rPr lang="en-IN" dirty="0" smtClean="0"/>
              <a:t>TRACE-echo request</a:t>
            </a:r>
          </a:p>
          <a:p>
            <a:r>
              <a:rPr lang="en-IN" dirty="0" smtClean="0"/>
              <a:t>OPTIONS-supported HTTP methods</a:t>
            </a:r>
          </a:p>
          <a:p>
            <a:r>
              <a:rPr lang="en-IN" dirty="0" smtClean="0"/>
              <a:t>CONNECT-establish connection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95252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21225" y="1570039"/>
            <a:ext cx="3952569" cy="2139047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/>
            </a:solidFill>
          </a:ln>
        </p:spPr>
        <p:txBody>
          <a:bodyPr wrap="square">
            <a:spAutoFit/>
          </a:bodyPr>
          <a:lstStyle/>
          <a:p>
            <a:r>
              <a:rPr lang="en-IN" dirty="0"/>
              <a:t>GET /hello.htm HTTP/1.1</a:t>
            </a:r>
          </a:p>
          <a:p>
            <a:r>
              <a:rPr lang="en-IN" dirty="0"/>
              <a:t>User-Agent: Mozilla/4.0 (compatible; </a:t>
            </a:r>
            <a:r>
              <a:rPr lang="en-IN" dirty="0" smtClean="0"/>
              <a:t> </a:t>
            </a:r>
          </a:p>
          <a:p>
            <a:r>
              <a:rPr lang="en-IN" dirty="0"/>
              <a:t> </a:t>
            </a:r>
            <a:r>
              <a:rPr lang="en-IN" dirty="0" smtClean="0"/>
              <a:t>                      MSIE5.01</a:t>
            </a:r>
            <a:r>
              <a:rPr lang="en-IN" dirty="0"/>
              <a:t>; Windows NT)</a:t>
            </a:r>
          </a:p>
          <a:p>
            <a:r>
              <a:rPr lang="en-IN" dirty="0"/>
              <a:t>Host: www.tutorialspoint.com</a:t>
            </a:r>
          </a:p>
          <a:p>
            <a:r>
              <a:rPr lang="en-IN" dirty="0"/>
              <a:t>Accept-Language: </a:t>
            </a:r>
            <a:r>
              <a:rPr lang="en-IN" dirty="0" err="1"/>
              <a:t>en</a:t>
            </a:r>
            <a:r>
              <a:rPr lang="en-IN" dirty="0"/>
              <a:t>-us</a:t>
            </a:r>
          </a:p>
          <a:p>
            <a:r>
              <a:rPr lang="en-IN" dirty="0"/>
              <a:t>Accept-Encoding: </a:t>
            </a:r>
            <a:r>
              <a:rPr lang="en-IN" dirty="0" err="1"/>
              <a:t>gzip</a:t>
            </a:r>
            <a:r>
              <a:rPr lang="en-IN" dirty="0"/>
              <a:t>, deflate</a:t>
            </a:r>
          </a:p>
          <a:p>
            <a:r>
              <a:rPr lang="en-IN" dirty="0"/>
              <a:t>Connection: Keep-Alive</a:t>
            </a:r>
          </a:p>
        </p:txBody>
      </p:sp>
      <p:sp>
        <p:nvSpPr>
          <p:cNvPr id="7" name="Rectangle 6"/>
          <p:cNvSpPr/>
          <p:nvPr/>
        </p:nvSpPr>
        <p:spPr>
          <a:xfrm>
            <a:off x="5157019" y="1570039"/>
            <a:ext cx="6096000" cy="2139047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/>
            </a:solidFill>
          </a:ln>
        </p:spPr>
        <p:txBody>
          <a:bodyPr>
            <a:spAutoFit/>
          </a:bodyPr>
          <a:lstStyle/>
          <a:p>
            <a:r>
              <a:rPr lang="en-US" dirty="0"/>
              <a:t>HTTP/1.1 200 OK</a:t>
            </a:r>
          </a:p>
          <a:p>
            <a:r>
              <a:rPr lang="en-US" dirty="0"/>
              <a:t>Date: Mon, 27 Jul 2009 12:28:53 GMT</a:t>
            </a:r>
          </a:p>
          <a:p>
            <a:r>
              <a:rPr lang="en-US" dirty="0"/>
              <a:t>Server: Apache/2.2.14 (Win32)</a:t>
            </a:r>
          </a:p>
          <a:p>
            <a:r>
              <a:rPr lang="en-US" dirty="0"/>
              <a:t>Last-Modified: Wed, 22 Jul 2009 19:15:56 GMT</a:t>
            </a:r>
          </a:p>
          <a:p>
            <a:r>
              <a:rPr lang="en-US" dirty="0"/>
              <a:t>Content-Length: 88</a:t>
            </a:r>
          </a:p>
          <a:p>
            <a:r>
              <a:rPr lang="en-US" dirty="0"/>
              <a:t>Content-Type: text/html</a:t>
            </a:r>
          </a:p>
          <a:p>
            <a:r>
              <a:rPr lang="en-US" dirty="0"/>
              <a:t>Connection: Closed</a:t>
            </a:r>
            <a:endParaRPr lang="en-IN" dirty="0"/>
          </a:p>
        </p:txBody>
      </p:sp>
      <p:sp>
        <p:nvSpPr>
          <p:cNvPr id="9" name="Rectangle 8"/>
          <p:cNvSpPr/>
          <p:nvPr/>
        </p:nvSpPr>
        <p:spPr>
          <a:xfrm>
            <a:off x="5201269" y="4026045"/>
            <a:ext cx="6096000" cy="223138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/>
            </a:solidFill>
          </a:ln>
        </p:spPr>
        <p:txBody>
          <a:bodyPr>
            <a:spAutoFit/>
          </a:bodyPr>
          <a:lstStyle/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&lt;html&gt;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&lt;body&gt;</a:t>
            </a:r>
          </a:p>
          <a:p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&lt;h1&gt;</a:t>
            </a:r>
            <a:r>
              <a:rPr lang="en-US" sz="2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Hello, World!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&lt;/h1&gt;</a:t>
            </a:r>
          </a:p>
          <a:p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&lt;/body&gt;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&lt;/html&gt;</a:t>
            </a:r>
            <a:endParaRPr lang="en-IN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40658" y="604684"/>
            <a:ext cx="22417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 smtClean="0"/>
              <a:t>Client Request</a:t>
            </a:r>
            <a:endParaRPr lang="en-IN" sz="24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6877665" y="639096"/>
            <a:ext cx="27382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 smtClean="0"/>
              <a:t>Server Response</a:t>
            </a:r>
            <a:endParaRPr lang="en-IN" sz="2400" b="1" dirty="0"/>
          </a:p>
        </p:txBody>
      </p:sp>
    </p:spTree>
    <p:extLst>
      <p:ext uri="{BB962C8B-B14F-4D97-AF65-F5344CB8AC3E}">
        <p14:creationId xmlns:p14="http://schemas.microsoft.com/office/powerpoint/2010/main" val="2020000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21225" y="1570039"/>
            <a:ext cx="3952569" cy="2139047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/>
            </a:solidFill>
          </a:ln>
        </p:spPr>
        <p:txBody>
          <a:bodyPr wrap="square">
            <a:spAutoFit/>
          </a:bodyPr>
          <a:lstStyle/>
          <a:p>
            <a:r>
              <a:rPr lang="en-IN" dirty="0"/>
              <a:t>GET /t.html HTTP/1.1</a:t>
            </a:r>
          </a:p>
          <a:p>
            <a:r>
              <a:rPr lang="en-IN" dirty="0"/>
              <a:t>User-Agent: Mozilla/4.0 (compatible; MSIE5.01; Windows NT)</a:t>
            </a:r>
          </a:p>
          <a:p>
            <a:r>
              <a:rPr lang="en-IN" dirty="0"/>
              <a:t>Host: www.tutorialspoint.com</a:t>
            </a:r>
          </a:p>
          <a:p>
            <a:r>
              <a:rPr lang="en-IN" dirty="0"/>
              <a:t>Accept-Language: </a:t>
            </a:r>
            <a:r>
              <a:rPr lang="en-IN" dirty="0" err="1"/>
              <a:t>en</a:t>
            </a:r>
            <a:r>
              <a:rPr lang="en-IN" dirty="0"/>
              <a:t>-us</a:t>
            </a:r>
          </a:p>
          <a:p>
            <a:r>
              <a:rPr lang="en-IN" dirty="0"/>
              <a:t>Accept-Encoding: </a:t>
            </a:r>
            <a:r>
              <a:rPr lang="en-IN" dirty="0" err="1"/>
              <a:t>gzip</a:t>
            </a:r>
            <a:r>
              <a:rPr lang="en-IN" dirty="0"/>
              <a:t>, deflate</a:t>
            </a:r>
          </a:p>
          <a:p>
            <a:r>
              <a:rPr lang="en-IN" dirty="0"/>
              <a:t>Connection: Keep-Alive</a:t>
            </a:r>
            <a:endParaRPr lang="en-IN" dirty="0" smtClean="0"/>
          </a:p>
        </p:txBody>
      </p:sp>
      <p:sp>
        <p:nvSpPr>
          <p:cNvPr id="7" name="Rectangle 6"/>
          <p:cNvSpPr/>
          <p:nvPr/>
        </p:nvSpPr>
        <p:spPr>
          <a:xfrm>
            <a:off x="5157019" y="1570039"/>
            <a:ext cx="6096000" cy="1846659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/>
            </a:solidFill>
          </a:ln>
        </p:spPr>
        <p:txBody>
          <a:bodyPr>
            <a:spAutoFit/>
          </a:bodyPr>
          <a:lstStyle/>
          <a:p>
            <a:r>
              <a:rPr lang="en-US" dirty="0"/>
              <a:t>HTTP/1.1 404 Not Found</a:t>
            </a:r>
          </a:p>
          <a:p>
            <a:r>
              <a:rPr lang="en-US" dirty="0"/>
              <a:t>Date: Sun, 18 Oct 2012 10:36:20 GMT</a:t>
            </a:r>
          </a:p>
          <a:p>
            <a:r>
              <a:rPr lang="en-US" dirty="0"/>
              <a:t>Server: Apache/2.2.14 (Win32)</a:t>
            </a:r>
          </a:p>
          <a:p>
            <a:r>
              <a:rPr lang="en-US" dirty="0"/>
              <a:t>Content-Length: 230</a:t>
            </a:r>
          </a:p>
          <a:p>
            <a:r>
              <a:rPr lang="en-US" dirty="0"/>
              <a:t>Content-Type: text/html; charset=iso-8859-1</a:t>
            </a:r>
          </a:p>
          <a:p>
            <a:r>
              <a:rPr lang="en-US" dirty="0"/>
              <a:t>Connection: Closed</a:t>
            </a:r>
            <a:endParaRPr lang="en-IN" dirty="0"/>
          </a:p>
        </p:txBody>
      </p:sp>
      <p:sp>
        <p:nvSpPr>
          <p:cNvPr id="9" name="Rectangle 8"/>
          <p:cNvSpPr/>
          <p:nvPr/>
        </p:nvSpPr>
        <p:spPr>
          <a:xfrm>
            <a:off x="5201269" y="3642591"/>
            <a:ext cx="6096000" cy="304698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/>
            </a:solidFill>
          </a:ln>
        </p:spPr>
        <p:txBody>
          <a:bodyPr>
            <a:spAutoFit/>
          </a:bodyPr>
          <a:lstStyle/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&lt;!DOCTYPE HTML PUBLIC "-//IETF//DTD HTML 2.0//EN"&gt;</a:t>
            </a:r>
            <a:endParaRPr lang="en-US" sz="16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html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&lt;head&gt;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&lt;title&gt;</a:t>
            </a:r>
            <a:r>
              <a:rPr lang="en-US" sz="16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404 Not Found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&lt;/title&gt;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&lt;/head&gt;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&lt;body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&lt;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h1&gt;</a:t>
            </a:r>
            <a:r>
              <a:rPr lang="en-US" sz="16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Not Found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&lt;/h1&gt;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&lt;p&gt;</a:t>
            </a:r>
            <a:r>
              <a:rPr lang="en-US" sz="16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 requested URL /t.html was not found on this </a:t>
            </a:r>
            <a:r>
              <a:rPr lang="en-US" sz="1600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server</a:t>
            </a:r>
            <a:r>
              <a:rPr lang="en-US" sz="16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&lt;/p&gt;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body&gt;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&lt;/html&gt;</a:t>
            </a:r>
            <a:endParaRPr lang="en-IN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40658" y="604684"/>
            <a:ext cx="22417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 smtClean="0"/>
              <a:t>Client Request</a:t>
            </a:r>
            <a:endParaRPr lang="en-IN" sz="24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6877665" y="639096"/>
            <a:ext cx="27382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 smtClean="0"/>
              <a:t>Server Response</a:t>
            </a:r>
            <a:endParaRPr lang="en-IN" sz="2400" b="1" dirty="0"/>
          </a:p>
        </p:txBody>
      </p:sp>
    </p:spTree>
    <p:extLst>
      <p:ext uri="{BB962C8B-B14F-4D97-AF65-F5344CB8AC3E}">
        <p14:creationId xmlns:p14="http://schemas.microsoft.com/office/powerpoint/2010/main" val="325745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 smtClean="0"/>
              <a:t>HTTP </a:t>
            </a:r>
            <a:r>
              <a:rPr lang="en-IN" dirty="0"/>
              <a:t>Servlet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 smtClean="0"/>
              <a:t>HttpServlet</a:t>
            </a:r>
            <a:r>
              <a:rPr lang="en-US" dirty="0" smtClean="0"/>
              <a:t> </a:t>
            </a:r>
            <a:r>
              <a:rPr lang="en-US" dirty="0"/>
              <a:t>is a servlet implementation for embedding HTTP support. </a:t>
            </a:r>
          </a:p>
          <a:p>
            <a:r>
              <a:rPr lang="en-US" dirty="0" err="1" smtClean="0"/>
              <a:t>HttpServlet</a:t>
            </a:r>
            <a:r>
              <a:rPr lang="en-US" dirty="0" smtClean="0"/>
              <a:t> </a:t>
            </a:r>
            <a:r>
              <a:rPr lang="en-US" dirty="0"/>
              <a:t>shares the same life cycle as servlet, but with few modifications. </a:t>
            </a:r>
          </a:p>
          <a:p>
            <a:r>
              <a:rPr lang="en-IN" dirty="0" err="1" smtClean="0"/>
              <a:t>HttpServlet</a:t>
            </a:r>
            <a:r>
              <a:rPr lang="en-IN" dirty="0" smtClean="0"/>
              <a:t> </a:t>
            </a:r>
            <a:r>
              <a:rPr lang="en-IN" dirty="0"/>
              <a:t>objects implement a modified service() method </a:t>
            </a:r>
          </a:p>
          <a:p>
            <a:r>
              <a:rPr lang="en-US" dirty="0" smtClean="0"/>
              <a:t>For </a:t>
            </a:r>
            <a:r>
              <a:rPr lang="en-US" dirty="0"/>
              <a:t>each service request service() method calls one of the seven HTTP helper methods: </a:t>
            </a:r>
          </a:p>
          <a:p>
            <a:pPr lvl="1"/>
            <a:r>
              <a:rPr lang="en-US" dirty="0" err="1" smtClean="0"/>
              <a:t>doGet</a:t>
            </a:r>
            <a:r>
              <a:rPr lang="en-US" dirty="0"/>
              <a:t>(); </a:t>
            </a:r>
            <a:r>
              <a:rPr lang="en-US" dirty="0" err="1"/>
              <a:t>doPost</a:t>
            </a:r>
            <a:r>
              <a:rPr lang="en-US" dirty="0"/>
              <a:t>(); </a:t>
            </a:r>
            <a:r>
              <a:rPr lang="en-US" dirty="0" err="1"/>
              <a:t>doPut</a:t>
            </a:r>
            <a:r>
              <a:rPr lang="en-US" dirty="0"/>
              <a:t>(); </a:t>
            </a:r>
            <a:r>
              <a:rPr lang="en-US" dirty="0" err="1"/>
              <a:t>doHead</a:t>
            </a:r>
            <a:r>
              <a:rPr lang="en-US" dirty="0"/>
              <a:t>(); </a:t>
            </a:r>
            <a:r>
              <a:rPr lang="en-US" dirty="0" err="1"/>
              <a:t>doOptions</a:t>
            </a:r>
            <a:r>
              <a:rPr lang="en-US" dirty="0"/>
              <a:t>(); </a:t>
            </a:r>
            <a:r>
              <a:rPr lang="en-US" dirty="0" err="1"/>
              <a:t>doDelete</a:t>
            </a:r>
            <a:r>
              <a:rPr lang="en-US" dirty="0"/>
              <a:t>() and </a:t>
            </a:r>
            <a:r>
              <a:rPr lang="en-US" dirty="0" err="1"/>
              <a:t>doTrace</a:t>
            </a:r>
            <a:r>
              <a:rPr lang="en-US" dirty="0"/>
              <a:t>(). </a:t>
            </a:r>
          </a:p>
          <a:p>
            <a:r>
              <a:rPr lang="en-US" dirty="0" smtClean="0"/>
              <a:t>Appropriate </a:t>
            </a:r>
            <a:r>
              <a:rPr lang="en-US" dirty="0"/>
              <a:t>helper method is invoked to match type of method in HTTP request. 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34225497"/>
      </p:ext>
    </p:extLst>
  </p:cSld>
  <p:clrMapOvr>
    <a:masterClrMapping/>
  </p:clrMapOvr>
  <p:transition>
    <p:dissolv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HTTP Servlet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5705" y="1880777"/>
            <a:ext cx="7373568" cy="4166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384303"/>
      </p:ext>
    </p:extLst>
  </p:cSld>
  <p:clrMapOvr>
    <a:masterClrMapping/>
  </p:clrMapOvr>
  <p:transition>
    <p:dissolv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defRPr sz="2400" b="1">
                <a:solidFill>
                  <a:srgbClr val="0000FF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2400" b="1">
                <a:solidFill>
                  <a:srgbClr val="0000FF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defRPr sz="2400" b="1">
                <a:solidFill>
                  <a:srgbClr val="0000FF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defRPr sz="2400" b="1">
                <a:solidFill>
                  <a:srgbClr val="0000FF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defRPr sz="2400" b="1">
                <a:solidFill>
                  <a:srgbClr val="0000FF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2400" b="1">
                <a:solidFill>
                  <a:srgbClr val="0000FF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2400" b="1">
                <a:solidFill>
                  <a:srgbClr val="0000FF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2400" b="1">
                <a:solidFill>
                  <a:srgbClr val="0000FF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2400" b="1">
                <a:solidFill>
                  <a:srgbClr val="0000FF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400" b="0">
                <a:solidFill>
                  <a:schemeClr val="tx1"/>
                </a:solidFill>
                <a:latin typeface="Times New Roman" panose="02020603050405020304" pitchFamily="18" charset="0"/>
              </a:rPr>
              <a:t>of 99</a:t>
            </a:r>
          </a:p>
        </p:txBody>
      </p:sp>
      <p:sp>
        <p:nvSpPr>
          <p:cNvPr id="7373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defRPr sz="2400" b="1">
                <a:solidFill>
                  <a:srgbClr val="0000FF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2400" b="1">
                <a:solidFill>
                  <a:srgbClr val="0000FF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defRPr sz="2400" b="1">
                <a:solidFill>
                  <a:srgbClr val="0000FF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defRPr sz="2400" b="1">
                <a:solidFill>
                  <a:srgbClr val="0000FF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defRPr sz="2400" b="1">
                <a:solidFill>
                  <a:srgbClr val="0000FF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2400" b="1">
                <a:solidFill>
                  <a:srgbClr val="0000FF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2400" b="1">
                <a:solidFill>
                  <a:srgbClr val="0000FF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2400" b="1">
                <a:solidFill>
                  <a:srgbClr val="0000FF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2400" b="1">
                <a:solidFill>
                  <a:srgbClr val="0000FF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AE1C9C77-8D8E-4E9A-A1A9-10AFFF83E96E}" type="slidenum">
              <a:rPr lang="en-US" altLang="en-US" sz="1400" b="0">
                <a:solidFill>
                  <a:schemeClr val="tx1"/>
                </a:solidFill>
                <a:latin typeface="Times New Roman" panose="02020603050405020304" pitchFamily="18" charset="0"/>
              </a:rPr>
              <a:pPr>
                <a:spcBef>
                  <a:spcPct val="0"/>
                </a:spcBef>
              </a:pPr>
              <a:t>29</a:t>
            </a:fld>
            <a:endParaRPr lang="en-US" altLang="en-US" sz="1400" b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7373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828800" y="1143000"/>
            <a:ext cx="8610600" cy="5334000"/>
          </a:xfrm>
        </p:spPr>
        <p:txBody>
          <a:bodyPr/>
          <a:lstStyle/>
          <a:p>
            <a:pPr marL="609600" indent="-609600"/>
            <a:r>
              <a:rPr lang="en-US" altLang="en-US" sz="2400" dirty="0" err="1">
                <a:solidFill>
                  <a:srgbClr val="000000"/>
                </a:solidFill>
                <a:ea typeface="Arial Unicode MS" pitchFamily="34" charset="-128"/>
              </a:rPr>
              <a:t>Javax.servlet</a:t>
            </a:r>
            <a:r>
              <a:rPr lang="en-US" altLang="en-US" sz="2400" dirty="0">
                <a:solidFill>
                  <a:srgbClr val="000000"/>
                </a:solidFill>
                <a:ea typeface="Arial Unicode MS" pitchFamily="34" charset="-128"/>
              </a:rPr>
              <a:t> package provides interfaces and classes to service client requests in protocol independent manner.</a:t>
            </a:r>
          </a:p>
          <a:p>
            <a:pPr marL="1100138" lvl="1" indent="-533400"/>
            <a:r>
              <a:rPr lang="en-US" altLang="en-US" sz="2000" dirty="0" err="1">
                <a:solidFill>
                  <a:srgbClr val="000000"/>
                </a:solidFill>
                <a:ea typeface="Arial Unicode MS" pitchFamily="34" charset="-128"/>
              </a:rPr>
              <a:t>Javax.servlet.http</a:t>
            </a:r>
            <a:r>
              <a:rPr lang="en-US" altLang="en-US" sz="2000" dirty="0">
                <a:solidFill>
                  <a:srgbClr val="000000"/>
                </a:solidFill>
                <a:ea typeface="Arial Unicode MS" pitchFamily="34" charset="-128"/>
              </a:rPr>
              <a:t> package supports http-specific functions.</a:t>
            </a:r>
          </a:p>
          <a:p>
            <a:pPr marL="609600" indent="-609600"/>
            <a:r>
              <a:rPr lang="en-US" altLang="en-US" sz="2400" dirty="0">
                <a:solidFill>
                  <a:srgbClr val="000000"/>
                </a:solidFill>
                <a:ea typeface="Arial Unicode MS" pitchFamily="34" charset="-128"/>
              </a:rPr>
              <a:t>Several of the classes are derived from the </a:t>
            </a:r>
            <a:r>
              <a:rPr lang="en-US" altLang="en-US" sz="2400" dirty="0" err="1">
                <a:solidFill>
                  <a:srgbClr val="000000"/>
                </a:solidFill>
                <a:ea typeface="Arial Unicode MS" pitchFamily="34" charset="-128"/>
              </a:rPr>
              <a:t>javax.servlet</a:t>
            </a:r>
            <a:r>
              <a:rPr lang="en-US" altLang="en-US" sz="2400" dirty="0">
                <a:solidFill>
                  <a:srgbClr val="000000"/>
                </a:solidFill>
                <a:ea typeface="Arial Unicode MS" pitchFamily="34" charset="-128"/>
              </a:rPr>
              <a:t> </a:t>
            </a:r>
            <a:r>
              <a:rPr lang="en-US" altLang="en-US" sz="2400" dirty="0" smtClean="0">
                <a:solidFill>
                  <a:srgbClr val="000000"/>
                </a:solidFill>
                <a:ea typeface="Arial Unicode MS" pitchFamily="34" charset="-128"/>
              </a:rPr>
              <a:t>package</a:t>
            </a:r>
            <a:endParaRPr lang="en-US" altLang="en-US" sz="2400" dirty="0">
              <a:solidFill>
                <a:srgbClr val="000000"/>
              </a:solidFill>
              <a:ea typeface="Arial Unicode MS" pitchFamily="34" charset="-128"/>
            </a:endParaRPr>
          </a:p>
          <a:p>
            <a:pPr marL="609600" indent="-609600"/>
            <a:r>
              <a:rPr lang="en-US" altLang="en-US" sz="2400" dirty="0">
                <a:solidFill>
                  <a:srgbClr val="000000"/>
                </a:solidFill>
                <a:ea typeface="Arial Unicode MS" pitchFamily="34" charset="-128"/>
              </a:rPr>
              <a:t>Some methods from the </a:t>
            </a:r>
            <a:r>
              <a:rPr lang="en-US" altLang="en-US" sz="2400" dirty="0" err="1">
                <a:solidFill>
                  <a:srgbClr val="000000"/>
                </a:solidFill>
                <a:ea typeface="Arial Unicode MS" pitchFamily="34" charset="-128"/>
              </a:rPr>
              <a:t>javax.servlet</a:t>
            </a:r>
            <a:r>
              <a:rPr lang="en-US" altLang="en-US" sz="2400" dirty="0">
                <a:solidFill>
                  <a:srgbClr val="000000"/>
                </a:solidFill>
                <a:ea typeface="Arial Unicode MS" pitchFamily="34" charset="-128"/>
              </a:rPr>
              <a:t> package are also used</a:t>
            </a:r>
          </a:p>
          <a:p>
            <a:pPr marL="609600" indent="-609600"/>
            <a:r>
              <a:rPr lang="en-US" altLang="en-US" sz="2400" dirty="0">
                <a:solidFill>
                  <a:srgbClr val="000000"/>
                </a:solidFill>
                <a:ea typeface="Arial Unicode MS" pitchFamily="34" charset="-128"/>
              </a:rPr>
              <a:t>Contains </a:t>
            </a:r>
          </a:p>
          <a:p>
            <a:pPr marL="1100138" lvl="1" indent="-533400"/>
            <a:r>
              <a:rPr lang="en-US" altLang="en-US" sz="2000" dirty="0">
                <a:solidFill>
                  <a:srgbClr val="000000"/>
                </a:solidFill>
                <a:ea typeface="Arial Unicode MS" pitchFamily="34" charset="-128"/>
              </a:rPr>
              <a:t>8 interfaces </a:t>
            </a:r>
          </a:p>
          <a:p>
            <a:pPr marL="1100138" lvl="1" indent="-533400"/>
            <a:r>
              <a:rPr lang="en-US" altLang="en-US" sz="2000" dirty="0">
                <a:solidFill>
                  <a:srgbClr val="000000"/>
                </a:solidFill>
                <a:ea typeface="Arial Unicode MS" pitchFamily="34" charset="-128"/>
              </a:rPr>
              <a:t>7 classes</a:t>
            </a:r>
          </a:p>
        </p:txBody>
      </p:sp>
      <p:sp>
        <p:nvSpPr>
          <p:cNvPr id="73733" name="Rectangle 3"/>
          <p:cNvSpPr>
            <a:spLocks noChangeArrowheads="1"/>
          </p:cNvSpPr>
          <p:nvPr/>
        </p:nvSpPr>
        <p:spPr bwMode="auto">
          <a:xfrm>
            <a:off x="2209800" y="762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defRPr sz="2400" b="1">
                <a:solidFill>
                  <a:srgbClr val="0000FF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2400" b="1">
                <a:solidFill>
                  <a:srgbClr val="0000FF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defRPr sz="2400" b="1">
                <a:solidFill>
                  <a:srgbClr val="0000FF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defRPr sz="2400" b="1">
                <a:solidFill>
                  <a:srgbClr val="0000FF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defRPr sz="2400" b="1">
                <a:solidFill>
                  <a:srgbClr val="0000FF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2400" b="1">
                <a:solidFill>
                  <a:srgbClr val="0000FF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2400" b="1">
                <a:solidFill>
                  <a:srgbClr val="0000FF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2400" b="1">
                <a:solidFill>
                  <a:srgbClr val="0000FF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2400" b="1">
                <a:solidFill>
                  <a:srgbClr val="0000FF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 sz="3200">
                <a:solidFill>
                  <a:srgbClr val="CC0000"/>
                </a:solidFill>
                <a:latin typeface="Garamond" panose="02020404030301010803" pitchFamily="18" charset="0"/>
              </a:rPr>
              <a:t>Servlets</a:t>
            </a:r>
            <a:br>
              <a:rPr lang="en-US" altLang="en-US" sz="3200">
                <a:solidFill>
                  <a:srgbClr val="CC0000"/>
                </a:solidFill>
                <a:latin typeface="Garamond" panose="02020404030301010803" pitchFamily="18" charset="0"/>
              </a:rPr>
            </a:br>
            <a:r>
              <a:rPr lang="en-US" altLang="en-US">
                <a:solidFill>
                  <a:srgbClr val="003399"/>
                </a:solidFill>
              </a:rPr>
              <a:t>javax.servlet.http</a:t>
            </a:r>
          </a:p>
        </p:txBody>
      </p:sp>
    </p:spTree>
    <p:extLst>
      <p:ext uri="{BB962C8B-B14F-4D97-AF65-F5344CB8AC3E}">
        <p14:creationId xmlns:p14="http://schemas.microsoft.com/office/powerpoint/2010/main" val="2355445809"/>
      </p:ext>
    </p:extLst>
  </p:cSld>
  <p:clrMapOvr>
    <a:masterClrMapping/>
  </p:clrMapOvr>
  <p:transition>
    <p:dissolv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762000" y="427039"/>
            <a:ext cx="10972800" cy="1143000"/>
          </a:xfrm>
        </p:spPr>
        <p:txBody>
          <a:bodyPr/>
          <a:lstStyle/>
          <a:p>
            <a:r>
              <a:rPr lang="en-IN" dirty="0" smtClean="0"/>
              <a:t>Client Server Architecture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2328449" y="1608777"/>
            <a:ext cx="1006481" cy="87623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2224301" y="2794185"/>
            <a:ext cx="1214775" cy="87623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2328449" y="3842220"/>
            <a:ext cx="957633" cy="87395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2323344" y="4923016"/>
            <a:ext cx="967841" cy="89614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02659" y="2157604"/>
            <a:ext cx="1556255" cy="155625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02659" y="4126876"/>
            <a:ext cx="1557187" cy="1592280"/>
          </a:xfrm>
          <a:prstGeom prst="rect">
            <a:avLst/>
          </a:prstGeom>
        </p:spPr>
      </p:pic>
      <p:sp>
        <p:nvSpPr>
          <p:cNvPr id="11" name="Right Arrow 10"/>
          <p:cNvSpPr/>
          <p:nvPr/>
        </p:nvSpPr>
        <p:spPr>
          <a:xfrm>
            <a:off x="4188542" y="2485008"/>
            <a:ext cx="4380271" cy="67114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Left Arrow 11"/>
          <p:cNvSpPr/>
          <p:nvPr/>
        </p:nvSpPr>
        <p:spPr>
          <a:xfrm>
            <a:off x="4188542" y="4716176"/>
            <a:ext cx="4159045" cy="652237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TextBox 12"/>
          <p:cNvSpPr txBox="1"/>
          <p:nvPr/>
        </p:nvSpPr>
        <p:spPr>
          <a:xfrm>
            <a:off x="5250426" y="1769806"/>
            <a:ext cx="20500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b="1" dirty="0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Request</a:t>
            </a:r>
            <a:endParaRPr lang="en-IN" sz="4000" b="1" dirty="0">
              <a:solidFill>
                <a:schemeClr val="tx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250426" y="5111279"/>
            <a:ext cx="25858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b="1" dirty="0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Response</a:t>
            </a:r>
            <a:endParaRPr lang="en-IN" sz="4000" b="1" dirty="0">
              <a:solidFill>
                <a:schemeClr val="tx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 rot="16200000">
            <a:off x="-255553" y="3316473"/>
            <a:ext cx="20500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b="1" dirty="0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Clients</a:t>
            </a:r>
            <a:endParaRPr lang="en-IN" sz="4000" b="1" dirty="0">
              <a:solidFill>
                <a:schemeClr val="tx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 rot="5400000">
            <a:off x="10254996" y="3606801"/>
            <a:ext cx="20500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b="1" dirty="0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Servers</a:t>
            </a:r>
            <a:endParaRPr lang="en-IN" sz="4000" b="1" dirty="0">
              <a:solidFill>
                <a:schemeClr val="tx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9198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defRPr sz="2400" b="1">
                <a:solidFill>
                  <a:srgbClr val="0000FF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2400" b="1">
                <a:solidFill>
                  <a:srgbClr val="0000FF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defRPr sz="2400" b="1">
                <a:solidFill>
                  <a:srgbClr val="0000FF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defRPr sz="2400" b="1">
                <a:solidFill>
                  <a:srgbClr val="0000FF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defRPr sz="2400" b="1">
                <a:solidFill>
                  <a:srgbClr val="0000FF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2400" b="1">
                <a:solidFill>
                  <a:srgbClr val="0000FF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2400" b="1">
                <a:solidFill>
                  <a:srgbClr val="0000FF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2400" b="1">
                <a:solidFill>
                  <a:srgbClr val="0000FF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2400" b="1">
                <a:solidFill>
                  <a:srgbClr val="0000FF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400" b="0">
                <a:solidFill>
                  <a:schemeClr val="tx1"/>
                </a:solidFill>
                <a:latin typeface="Times New Roman" panose="02020603050405020304" pitchFamily="18" charset="0"/>
              </a:rPr>
              <a:t>of 99</a:t>
            </a:r>
          </a:p>
        </p:txBody>
      </p:sp>
      <p:sp>
        <p:nvSpPr>
          <p:cNvPr id="75779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defRPr sz="2400" b="1">
                <a:solidFill>
                  <a:srgbClr val="0000FF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2400" b="1">
                <a:solidFill>
                  <a:srgbClr val="0000FF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defRPr sz="2400" b="1">
                <a:solidFill>
                  <a:srgbClr val="0000FF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defRPr sz="2400" b="1">
                <a:solidFill>
                  <a:srgbClr val="0000FF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defRPr sz="2400" b="1">
                <a:solidFill>
                  <a:srgbClr val="0000FF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2400" b="1">
                <a:solidFill>
                  <a:srgbClr val="0000FF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2400" b="1">
                <a:solidFill>
                  <a:srgbClr val="0000FF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2400" b="1">
                <a:solidFill>
                  <a:srgbClr val="0000FF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2400" b="1">
                <a:solidFill>
                  <a:srgbClr val="0000FF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A4B3AC1F-40E0-4D83-969C-63804622EBAD}" type="slidenum">
              <a:rPr lang="en-US" altLang="en-US" sz="1400" b="0">
                <a:solidFill>
                  <a:schemeClr val="tx1"/>
                </a:solidFill>
                <a:latin typeface="Times New Roman" panose="02020603050405020304" pitchFamily="18" charset="0"/>
              </a:rPr>
              <a:pPr>
                <a:spcBef>
                  <a:spcPct val="0"/>
                </a:spcBef>
              </a:pPr>
              <a:t>30</a:t>
            </a:fld>
            <a:endParaRPr lang="en-US" altLang="en-US" sz="1400" b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7578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752600" y="1143000"/>
            <a:ext cx="4419600" cy="5334000"/>
          </a:xfrm>
        </p:spPr>
        <p:txBody>
          <a:bodyPr/>
          <a:lstStyle/>
          <a:p>
            <a:pPr marL="1100138" lvl="1" indent="-533400">
              <a:buNone/>
            </a:pPr>
            <a:r>
              <a:rPr lang="en-US" altLang="en-US" sz="2400" b="1">
                <a:solidFill>
                  <a:srgbClr val="000000"/>
                </a:solidFill>
                <a:ea typeface="Arial Unicode MS" pitchFamily="34" charset="-128"/>
              </a:rPr>
              <a:t>Interfaces</a:t>
            </a:r>
          </a:p>
          <a:p>
            <a:pPr marL="1100138" lvl="1" indent="-533400"/>
            <a:r>
              <a:rPr lang="en-US" altLang="en-US" sz="2000">
                <a:solidFill>
                  <a:srgbClr val="000000"/>
                </a:solidFill>
                <a:ea typeface="Arial Unicode MS" pitchFamily="34" charset="-128"/>
              </a:rPr>
              <a:t>HttpSession</a:t>
            </a:r>
          </a:p>
          <a:p>
            <a:pPr marL="1100138" lvl="1" indent="-533400"/>
            <a:r>
              <a:rPr lang="en-US" altLang="en-US" sz="2000">
                <a:solidFill>
                  <a:srgbClr val="000000"/>
                </a:solidFill>
                <a:ea typeface="Arial Unicode MS" pitchFamily="34" charset="-128"/>
              </a:rPr>
              <a:t>HttpServletRequest</a:t>
            </a:r>
          </a:p>
          <a:p>
            <a:pPr marL="1100138" lvl="1" indent="-533400"/>
            <a:r>
              <a:rPr lang="en-US" altLang="en-US" sz="2000">
                <a:solidFill>
                  <a:srgbClr val="000000"/>
                </a:solidFill>
                <a:ea typeface="Arial Unicode MS" pitchFamily="34" charset="-128"/>
              </a:rPr>
              <a:t>HttpServletResponse</a:t>
            </a:r>
          </a:p>
          <a:p>
            <a:pPr marL="1100138" lvl="1" indent="-533400"/>
            <a:r>
              <a:rPr lang="en-US" altLang="en-US" sz="2000">
                <a:solidFill>
                  <a:srgbClr val="000000"/>
                </a:solidFill>
                <a:ea typeface="Arial Unicode MS" pitchFamily="34" charset="-128"/>
              </a:rPr>
              <a:t>HttpSessionAttributeListener</a:t>
            </a:r>
          </a:p>
          <a:p>
            <a:pPr marL="1100138" lvl="1" indent="-533400"/>
            <a:r>
              <a:rPr lang="en-US" altLang="en-US" sz="2000">
                <a:solidFill>
                  <a:srgbClr val="000000"/>
                </a:solidFill>
                <a:ea typeface="Arial Unicode MS" pitchFamily="34" charset="-128"/>
              </a:rPr>
              <a:t>HttpSessionActivationListener</a:t>
            </a:r>
          </a:p>
          <a:p>
            <a:pPr marL="1100138" lvl="1" indent="-533400"/>
            <a:r>
              <a:rPr lang="en-US" altLang="en-US" sz="2000">
                <a:solidFill>
                  <a:srgbClr val="000000"/>
                </a:solidFill>
                <a:ea typeface="Arial Unicode MS" pitchFamily="34" charset="-128"/>
              </a:rPr>
              <a:t>HttpSessionBindingListener</a:t>
            </a:r>
          </a:p>
          <a:p>
            <a:pPr marL="1100138" lvl="1" indent="-533400"/>
            <a:r>
              <a:rPr lang="en-US" altLang="en-US" sz="2000">
                <a:solidFill>
                  <a:srgbClr val="000000"/>
                </a:solidFill>
                <a:ea typeface="Arial Unicode MS" pitchFamily="34" charset="-128"/>
              </a:rPr>
              <a:t>HttpSessionContext</a:t>
            </a:r>
          </a:p>
          <a:p>
            <a:pPr marL="1100138" lvl="1" indent="-533400"/>
            <a:r>
              <a:rPr lang="en-US" altLang="en-US" sz="2000">
                <a:solidFill>
                  <a:srgbClr val="000000"/>
                </a:solidFill>
                <a:ea typeface="Arial Unicode MS" pitchFamily="34" charset="-128"/>
              </a:rPr>
              <a:t>HttpSessionListener</a:t>
            </a:r>
          </a:p>
          <a:p>
            <a:pPr marL="609600" indent="-609600"/>
            <a:endParaRPr lang="en-US" altLang="en-US" sz="2400">
              <a:solidFill>
                <a:srgbClr val="000000"/>
              </a:solidFill>
              <a:ea typeface="Arial Unicode MS" pitchFamily="34" charset="-128"/>
            </a:endParaRPr>
          </a:p>
        </p:txBody>
      </p:sp>
      <p:sp>
        <p:nvSpPr>
          <p:cNvPr id="75781" name="Rectangle 3"/>
          <p:cNvSpPr>
            <a:spLocks noChangeArrowheads="1"/>
          </p:cNvSpPr>
          <p:nvPr/>
        </p:nvSpPr>
        <p:spPr bwMode="auto">
          <a:xfrm>
            <a:off x="2209800" y="762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defRPr sz="2400" b="1">
                <a:solidFill>
                  <a:srgbClr val="0000FF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2400" b="1">
                <a:solidFill>
                  <a:srgbClr val="0000FF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defRPr sz="2400" b="1">
                <a:solidFill>
                  <a:srgbClr val="0000FF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defRPr sz="2400" b="1">
                <a:solidFill>
                  <a:srgbClr val="0000FF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defRPr sz="2400" b="1">
                <a:solidFill>
                  <a:srgbClr val="0000FF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2400" b="1">
                <a:solidFill>
                  <a:srgbClr val="0000FF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2400" b="1">
                <a:solidFill>
                  <a:srgbClr val="0000FF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2400" b="1">
                <a:solidFill>
                  <a:srgbClr val="0000FF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2400" b="1">
                <a:solidFill>
                  <a:srgbClr val="0000FF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 sz="3200">
                <a:solidFill>
                  <a:srgbClr val="CC0000"/>
                </a:solidFill>
                <a:latin typeface="Garamond" panose="02020404030301010803" pitchFamily="18" charset="0"/>
              </a:rPr>
              <a:t>Servlets</a:t>
            </a:r>
            <a:br>
              <a:rPr lang="en-US" altLang="en-US" sz="3200">
                <a:solidFill>
                  <a:srgbClr val="CC0000"/>
                </a:solidFill>
                <a:latin typeface="Garamond" panose="02020404030301010803" pitchFamily="18" charset="0"/>
              </a:rPr>
            </a:br>
            <a:r>
              <a:rPr lang="en-US" altLang="en-US">
                <a:solidFill>
                  <a:srgbClr val="003399"/>
                </a:solidFill>
              </a:rPr>
              <a:t>Classes and Interfaces</a:t>
            </a:r>
          </a:p>
        </p:txBody>
      </p:sp>
      <p:sp>
        <p:nvSpPr>
          <p:cNvPr id="75782" name="Rectangle 4"/>
          <p:cNvSpPr>
            <a:spLocks noChangeArrowheads="1"/>
          </p:cNvSpPr>
          <p:nvPr/>
        </p:nvSpPr>
        <p:spPr bwMode="auto">
          <a:xfrm>
            <a:off x="6096000" y="1143000"/>
            <a:ext cx="4267200" cy="533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609600" indent="-6096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Garamond" panose="02020404030301010803" pitchFamily="18" charset="0"/>
              </a:defRPr>
            </a:lvl1pPr>
            <a:lvl2pPr marL="1100138" indent="-5334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366838" indent="-4572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aramond" panose="02020404030301010803" pitchFamily="18" charset="0"/>
              </a:defRPr>
            </a:lvl3pPr>
            <a:lvl4pPr marL="1633538" indent="-3810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4pPr>
            <a:lvl5pPr marL="1919288" indent="-3810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5pPr>
            <a:lvl6pPr marL="2376488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6pPr>
            <a:lvl7pPr marL="2833688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7pPr>
            <a:lvl8pPr marL="3290888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8pPr>
            <a:lvl9pPr marL="3748088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9pPr>
          </a:lstStyle>
          <a:p>
            <a:pPr lvl="1" eaLnBrk="1" hangingPunct="1">
              <a:lnSpc>
                <a:spcPct val="90000"/>
              </a:lnSpc>
              <a:buFontTx/>
              <a:buNone/>
            </a:pPr>
            <a:r>
              <a:rPr lang="en-US" altLang="en-US" sz="2400">
                <a:solidFill>
                  <a:srgbClr val="000000"/>
                </a:solidFill>
                <a:ea typeface="Arial Unicode MS" pitchFamily="34" charset="-128"/>
              </a:rPr>
              <a:t>Classes</a:t>
            </a:r>
            <a:r>
              <a:rPr lang="en-US" altLang="en-US" sz="1800">
                <a:solidFill>
                  <a:srgbClr val="000000"/>
                </a:solidFill>
                <a:ea typeface="Arial Unicode MS" pitchFamily="34" charset="-128"/>
              </a:rPr>
              <a:t>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000">
                <a:solidFill>
                  <a:srgbClr val="000000"/>
                </a:solidFill>
                <a:ea typeface="Arial Unicode MS" pitchFamily="34" charset="-128"/>
              </a:rPr>
              <a:t>Cookie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000">
                <a:solidFill>
                  <a:srgbClr val="000000"/>
                </a:solidFill>
                <a:ea typeface="Arial Unicode MS" pitchFamily="34" charset="-128"/>
              </a:rPr>
              <a:t>HttpServlet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000">
                <a:solidFill>
                  <a:srgbClr val="000000"/>
                </a:solidFill>
                <a:ea typeface="Arial Unicode MS" pitchFamily="34" charset="-128"/>
              </a:rPr>
              <a:t>HttpServletRequestWrapper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000">
                <a:solidFill>
                  <a:srgbClr val="000000"/>
                </a:solidFill>
                <a:ea typeface="Arial Unicode MS" pitchFamily="34" charset="-128"/>
              </a:rPr>
              <a:t>HttpServletResponseWrapper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000">
                <a:solidFill>
                  <a:srgbClr val="000000"/>
                </a:solidFill>
                <a:ea typeface="Arial Unicode MS" pitchFamily="34" charset="-128"/>
              </a:rPr>
              <a:t>HttpSessionBindingEvent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000">
                <a:solidFill>
                  <a:srgbClr val="000000"/>
                </a:solidFill>
                <a:ea typeface="Arial Unicode MS" pitchFamily="34" charset="-128"/>
              </a:rPr>
              <a:t>HttpSessionEvent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000">
                <a:solidFill>
                  <a:srgbClr val="000000"/>
                </a:solidFill>
                <a:ea typeface="Arial Unicode MS" pitchFamily="34" charset="-128"/>
              </a:rPr>
              <a:t>HttpUtils</a:t>
            </a:r>
          </a:p>
        </p:txBody>
      </p:sp>
    </p:spTree>
    <p:extLst>
      <p:ext uri="{BB962C8B-B14F-4D97-AF65-F5344CB8AC3E}">
        <p14:creationId xmlns:p14="http://schemas.microsoft.com/office/powerpoint/2010/main" val="3024851732"/>
      </p:ext>
    </p:extLst>
  </p:cSld>
  <p:clrMapOvr>
    <a:masterClrMapping/>
  </p:clrMapOvr>
  <p:transition>
    <p:dissolv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 smtClean="0"/>
              <a:t>GET </a:t>
            </a:r>
            <a:r>
              <a:rPr lang="en-IN" dirty="0"/>
              <a:t>&amp; POST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HTTP </a:t>
            </a:r>
            <a:r>
              <a:rPr lang="en-US" dirty="0"/>
              <a:t>0.9 first widely used HTTP version had support for only one method – GET </a:t>
            </a:r>
          </a:p>
          <a:p>
            <a:r>
              <a:rPr lang="en-US" dirty="0" smtClean="0"/>
              <a:t>Had </a:t>
            </a:r>
            <a:r>
              <a:rPr lang="en-US" dirty="0"/>
              <a:t>a restriction to send only 255 characters to the web server. </a:t>
            </a:r>
          </a:p>
          <a:p>
            <a:r>
              <a:rPr lang="en-US" dirty="0" smtClean="0"/>
              <a:t>HTTP </a:t>
            </a:r>
            <a:r>
              <a:rPr lang="en-US" dirty="0"/>
              <a:t>1.0 introduced POST method. </a:t>
            </a:r>
          </a:p>
          <a:p>
            <a:r>
              <a:rPr lang="en-US" dirty="0" smtClean="0"/>
              <a:t>GET </a:t>
            </a:r>
            <a:r>
              <a:rPr lang="en-US" dirty="0"/>
              <a:t>request can provide a limited amount of data in the form of a query. </a:t>
            </a:r>
          </a:p>
          <a:p>
            <a:r>
              <a:rPr lang="en-US" dirty="0" smtClean="0"/>
              <a:t>POST </a:t>
            </a:r>
            <a:r>
              <a:rPr lang="en-US" dirty="0"/>
              <a:t>method sends unlimited amount of data over a socket connection as </a:t>
            </a:r>
            <a:r>
              <a:rPr lang="en-US" dirty="0" smtClean="0"/>
              <a:t>part </a:t>
            </a:r>
            <a:r>
              <a:rPr lang="en-US" dirty="0"/>
              <a:t>of HTTP request. </a:t>
            </a:r>
          </a:p>
          <a:p>
            <a:r>
              <a:rPr lang="en-US" dirty="0" smtClean="0"/>
              <a:t>POST </a:t>
            </a:r>
            <a:r>
              <a:rPr lang="en-US" dirty="0"/>
              <a:t>method can be used in place of GET but not GET in place of POST. </a:t>
            </a:r>
          </a:p>
          <a:p>
            <a:r>
              <a:rPr lang="en-US" dirty="0" smtClean="0"/>
              <a:t>Servlets </a:t>
            </a:r>
            <a:r>
              <a:rPr lang="en-US" dirty="0"/>
              <a:t>handle these methods using </a:t>
            </a:r>
            <a:r>
              <a:rPr lang="en-US" b="1" dirty="0" err="1"/>
              <a:t>doGet</a:t>
            </a:r>
            <a:r>
              <a:rPr lang="en-US" b="1" dirty="0"/>
              <a:t>() </a:t>
            </a:r>
            <a:r>
              <a:rPr lang="en-US" dirty="0"/>
              <a:t>and </a:t>
            </a:r>
            <a:r>
              <a:rPr lang="en-US" b="1" dirty="0" err="1"/>
              <a:t>doPost</a:t>
            </a:r>
            <a:r>
              <a:rPr lang="en-US" b="1" dirty="0"/>
              <a:t>() </a:t>
            </a:r>
            <a:r>
              <a:rPr lang="en-US" dirty="0"/>
              <a:t>methods. 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57124856"/>
      </p:ext>
    </p:extLst>
  </p:cSld>
  <p:clrMapOvr>
    <a:masterClrMapping/>
  </p:clrMapOvr>
  <p:transition>
    <p:dissolv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 smtClean="0"/>
              <a:t>HttpServlet</a:t>
            </a:r>
            <a:r>
              <a:rPr lang="en-IN" dirty="0"/>
              <a:t> </a:t>
            </a:r>
            <a:r>
              <a:rPr lang="en-IN" dirty="0" smtClean="0"/>
              <a:t>Class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609600" indent="-609600"/>
            <a:r>
              <a:rPr lang="en-US" altLang="en-US" sz="2800" dirty="0">
                <a:solidFill>
                  <a:srgbClr val="000000"/>
                </a:solidFill>
                <a:ea typeface="Arial Unicode MS" pitchFamily="34" charset="-128"/>
              </a:rPr>
              <a:t>Extends the Generic Servlet</a:t>
            </a:r>
          </a:p>
          <a:p>
            <a:pPr marL="1100138" lvl="1" indent="-533400"/>
            <a:r>
              <a:rPr lang="en-US" altLang="en-US" sz="2400" dirty="0">
                <a:solidFill>
                  <a:srgbClr val="000000"/>
                </a:solidFill>
                <a:ea typeface="Arial Unicode MS" pitchFamily="34" charset="-128"/>
              </a:rPr>
              <a:t>Inherits the </a:t>
            </a:r>
            <a:r>
              <a:rPr lang="en-US" altLang="en-US" sz="2400" dirty="0" err="1">
                <a:solidFill>
                  <a:srgbClr val="000000"/>
                </a:solidFill>
                <a:ea typeface="Arial Unicode MS" pitchFamily="34" charset="-128"/>
              </a:rPr>
              <a:t>init</a:t>
            </a:r>
            <a:r>
              <a:rPr lang="en-US" altLang="en-US" sz="2400" dirty="0">
                <a:solidFill>
                  <a:srgbClr val="000000"/>
                </a:solidFill>
                <a:ea typeface="Arial Unicode MS" pitchFamily="34" charset="-128"/>
              </a:rPr>
              <a:t>() and destroy methods()</a:t>
            </a:r>
          </a:p>
          <a:p>
            <a:pPr marL="1100138" lvl="1" indent="-533400"/>
            <a:r>
              <a:rPr lang="en-US" altLang="en-US" sz="2400" dirty="0">
                <a:solidFill>
                  <a:srgbClr val="000000"/>
                </a:solidFill>
                <a:ea typeface="Arial Unicode MS" pitchFamily="34" charset="-128"/>
              </a:rPr>
              <a:t>Overrides the service() method</a:t>
            </a:r>
          </a:p>
          <a:p>
            <a:pPr marL="609600" indent="-609600"/>
            <a:r>
              <a:rPr lang="en-US" altLang="en-US" sz="2800" dirty="0">
                <a:solidFill>
                  <a:srgbClr val="000000"/>
                </a:solidFill>
                <a:ea typeface="Arial Unicode MS" pitchFamily="34" charset="-128"/>
              </a:rPr>
              <a:t>Service() method</a:t>
            </a:r>
          </a:p>
          <a:p>
            <a:pPr marL="1100138" lvl="1" indent="-533400"/>
            <a:r>
              <a:rPr lang="en-US" altLang="en-US" sz="2400" dirty="0">
                <a:solidFill>
                  <a:srgbClr val="000000"/>
                </a:solidFill>
                <a:ea typeface="Arial Unicode MS" pitchFamily="34" charset="-128"/>
              </a:rPr>
              <a:t>Signature: Protected void service(</a:t>
            </a:r>
            <a:r>
              <a:rPr lang="en-US" altLang="en-US" sz="2400" dirty="0" err="1">
                <a:solidFill>
                  <a:srgbClr val="000000"/>
                </a:solidFill>
                <a:ea typeface="Arial Unicode MS" pitchFamily="34" charset="-128"/>
              </a:rPr>
              <a:t>HttpServletRequest</a:t>
            </a:r>
            <a:r>
              <a:rPr lang="en-US" altLang="en-US" sz="2400" dirty="0">
                <a:solidFill>
                  <a:srgbClr val="000000"/>
                </a:solidFill>
                <a:ea typeface="Arial Unicode MS" pitchFamily="34" charset="-128"/>
              </a:rPr>
              <a:t> </a:t>
            </a:r>
            <a:r>
              <a:rPr lang="en-US" altLang="en-US" sz="2400" dirty="0" err="1">
                <a:solidFill>
                  <a:srgbClr val="000000"/>
                </a:solidFill>
                <a:ea typeface="Arial Unicode MS" pitchFamily="34" charset="-128"/>
              </a:rPr>
              <a:t>req</a:t>
            </a:r>
            <a:r>
              <a:rPr lang="en-US" altLang="en-US" sz="2400" dirty="0">
                <a:solidFill>
                  <a:srgbClr val="000000"/>
                </a:solidFill>
                <a:ea typeface="Arial Unicode MS" pitchFamily="34" charset="-128"/>
              </a:rPr>
              <a:t>, </a:t>
            </a:r>
            <a:r>
              <a:rPr lang="en-US" altLang="en-US" sz="2400" dirty="0" err="1">
                <a:solidFill>
                  <a:srgbClr val="000000"/>
                </a:solidFill>
                <a:ea typeface="Arial Unicode MS" pitchFamily="34" charset="-128"/>
              </a:rPr>
              <a:t>HttpServletResponse</a:t>
            </a:r>
            <a:r>
              <a:rPr lang="en-US" altLang="en-US" sz="2400" dirty="0">
                <a:solidFill>
                  <a:srgbClr val="000000"/>
                </a:solidFill>
                <a:ea typeface="Arial Unicode MS" pitchFamily="34" charset="-128"/>
              </a:rPr>
              <a:t> res)</a:t>
            </a:r>
          </a:p>
          <a:p>
            <a:pPr marL="1100138" lvl="1" indent="-533400"/>
            <a:r>
              <a:rPr lang="en-US" altLang="en-US" sz="2400" dirty="0">
                <a:solidFill>
                  <a:srgbClr val="000000"/>
                </a:solidFill>
                <a:ea typeface="Arial Unicode MS" pitchFamily="34" charset="-128"/>
              </a:rPr>
              <a:t>Forwards the request to the appropriate method</a:t>
            </a:r>
          </a:p>
          <a:p>
            <a:pPr marL="1100138" lvl="1" indent="-533400"/>
            <a:r>
              <a:rPr lang="en-US" altLang="en-US" sz="2400" dirty="0">
                <a:solidFill>
                  <a:srgbClr val="000000"/>
                </a:solidFill>
                <a:ea typeface="Arial Unicode MS" pitchFamily="34" charset="-128"/>
              </a:rPr>
              <a:t>Developer should not normally override this method</a:t>
            </a:r>
          </a:p>
          <a:p>
            <a:pPr marL="609600" indent="-609600"/>
            <a:r>
              <a:rPr lang="en-US" altLang="en-US" sz="2800" dirty="0">
                <a:solidFill>
                  <a:srgbClr val="000000"/>
                </a:solidFill>
                <a:ea typeface="Arial Unicode MS" pitchFamily="34" charset="-128"/>
              </a:rPr>
              <a:t>The developer needs to implement the methods corresponding to the request</a:t>
            </a:r>
          </a:p>
          <a:p>
            <a:pPr marL="1100138" lvl="1" indent="-533400"/>
            <a:r>
              <a:rPr lang="en-US" altLang="en-US" sz="2400" dirty="0" err="1">
                <a:solidFill>
                  <a:srgbClr val="000000"/>
                </a:solidFill>
                <a:ea typeface="Arial Unicode MS" pitchFamily="34" charset="-128"/>
              </a:rPr>
              <a:t>doGet</a:t>
            </a:r>
            <a:r>
              <a:rPr lang="en-US" altLang="en-US" sz="2400" dirty="0">
                <a:solidFill>
                  <a:srgbClr val="000000"/>
                </a:solidFill>
                <a:ea typeface="Arial Unicode MS" pitchFamily="34" charset="-128"/>
              </a:rPr>
              <a:t>(), </a:t>
            </a:r>
            <a:r>
              <a:rPr lang="en-US" altLang="en-US" sz="2400" dirty="0" err="1">
                <a:solidFill>
                  <a:srgbClr val="000000"/>
                </a:solidFill>
                <a:ea typeface="Arial Unicode MS" pitchFamily="34" charset="-128"/>
              </a:rPr>
              <a:t>doPost</a:t>
            </a:r>
            <a:r>
              <a:rPr lang="en-US" altLang="en-US" sz="2400" dirty="0">
                <a:solidFill>
                  <a:srgbClr val="000000"/>
                </a:solidFill>
                <a:ea typeface="Arial Unicode MS" pitchFamily="34" charset="-128"/>
              </a:rPr>
              <a:t>(), </a:t>
            </a:r>
            <a:r>
              <a:rPr lang="en-US" altLang="en-US" sz="2400" dirty="0" err="1">
                <a:solidFill>
                  <a:srgbClr val="000000"/>
                </a:solidFill>
                <a:ea typeface="Arial Unicode MS" pitchFamily="34" charset="-128"/>
              </a:rPr>
              <a:t>doHead</a:t>
            </a:r>
            <a:r>
              <a:rPr lang="en-US" altLang="en-US" sz="2400" dirty="0">
                <a:solidFill>
                  <a:srgbClr val="000000"/>
                </a:solidFill>
                <a:ea typeface="Arial Unicode MS" pitchFamily="34" charset="-128"/>
              </a:rPr>
              <a:t>(), </a:t>
            </a:r>
            <a:r>
              <a:rPr lang="en-US" altLang="en-US" sz="2400" dirty="0" err="1">
                <a:solidFill>
                  <a:srgbClr val="000000"/>
                </a:solidFill>
                <a:ea typeface="Arial Unicode MS" pitchFamily="34" charset="-128"/>
              </a:rPr>
              <a:t>doPut</a:t>
            </a:r>
            <a:r>
              <a:rPr lang="en-US" altLang="en-US" sz="2400" dirty="0" smtClean="0">
                <a:solidFill>
                  <a:srgbClr val="000000"/>
                </a:solidFill>
                <a:ea typeface="Arial Unicode MS" pitchFamily="34" charset="-128"/>
              </a:rPr>
              <a:t>(), </a:t>
            </a:r>
            <a:r>
              <a:rPr lang="en-US" sz="2400" dirty="0" err="1"/>
              <a:t>doOptions</a:t>
            </a:r>
            <a:r>
              <a:rPr lang="en-US" sz="2400" dirty="0"/>
              <a:t>(); </a:t>
            </a:r>
            <a:r>
              <a:rPr lang="en-US" sz="2400" dirty="0" err="1"/>
              <a:t>doDelete</a:t>
            </a:r>
            <a:r>
              <a:rPr lang="en-US" sz="2400" dirty="0"/>
              <a:t>() and </a:t>
            </a:r>
            <a:r>
              <a:rPr lang="en-US" sz="2400" dirty="0" err="1"/>
              <a:t>doTrace</a:t>
            </a:r>
            <a:r>
              <a:rPr lang="en-US" sz="2400" dirty="0"/>
              <a:t>(). </a:t>
            </a:r>
          </a:p>
          <a:p>
            <a:pPr marL="566738" lvl="1" indent="0">
              <a:buNone/>
            </a:pPr>
            <a:endParaRPr lang="en-US" altLang="en-US" sz="2400" dirty="0">
              <a:solidFill>
                <a:srgbClr val="000000"/>
              </a:solidFill>
              <a:ea typeface="Arial Unicode MS" pitchFamily="34" charset="-128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34304934"/>
      </p:ext>
    </p:extLst>
  </p:cSld>
  <p:clrMapOvr>
    <a:masterClrMapping/>
  </p:clrMapOvr>
  <p:transition>
    <p:dissolv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 err="1">
                <a:solidFill>
                  <a:srgbClr val="003399"/>
                </a:solidFill>
              </a:rPr>
              <a:t>HttpServletRequest</a:t>
            </a:r>
            <a:r>
              <a:rPr lang="en-US" altLang="en-US" dirty="0">
                <a:solidFill>
                  <a:srgbClr val="003399"/>
                </a:solidFill>
              </a:rPr>
              <a:t> </a:t>
            </a:r>
            <a:r>
              <a:rPr lang="en-US" altLang="en-US" dirty="0" smtClean="0">
                <a:solidFill>
                  <a:srgbClr val="003399"/>
                </a:solidFill>
              </a:rPr>
              <a:t>Interface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609600" indent="-609600">
              <a:lnSpc>
                <a:spcPct val="90000"/>
              </a:lnSpc>
            </a:pPr>
            <a:r>
              <a:rPr lang="en-US" altLang="en-US" sz="2400" dirty="0">
                <a:solidFill>
                  <a:srgbClr val="000000"/>
                </a:solidFill>
                <a:ea typeface="Arial Unicode MS" pitchFamily="34" charset="-128"/>
              </a:rPr>
              <a:t>Extends </a:t>
            </a:r>
            <a:r>
              <a:rPr lang="en-US" altLang="en-US" sz="2400" dirty="0" err="1">
                <a:solidFill>
                  <a:srgbClr val="000000"/>
                </a:solidFill>
                <a:ea typeface="Arial Unicode MS" pitchFamily="34" charset="-128"/>
              </a:rPr>
              <a:t>ServletRequest</a:t>
            </a:r>
            <a:endParaRPr lang="en-US" altLang="en-US" sz="2400" dirty="0">
              <a:solidFill>
                <a:srgbClr val="000000"/>
              </a:solidFill>
              <a:ea typeface="Arial Unicode MS" pitchFamily="34" charset="-128"/>
            </a:endParaRPr>
          </a:p>
          <a:p>
            <a:pPr marL="609600" indent="-609600">
              <a:lnSpc>
                <a:spcPct val="90000"/>
              </a:lnSpc>
            </a:pPr>
            <a:r>
              <a:rPr lang="en-US" altLang="en-US" sz="2400" dirty="0">
                <a:solidFill>
                  <a:srgbClr val="000000"/>
                </a:solidFill>
                <a:ea typeface="Arial Unicode MS" pitchFamily="34" charset="-128"/>
              </a:rPr>
              <a:t>Inherited methods from </a:t>
            </a:r>
            <a:r>
              <a:rPr lang="en-US" altLang="en-US" sz="2400" dirty="0" err="1">
                <a:solidFill>
                  <a:srgbClr val="000000"/>
                </a:solidFill>
                <a:ea typeface="Arial Unicode MS" pitchFamily="34" charset="-128"/>
              </a:rPr>
              <a:t>ServletRequest</a:t>
            </a:r>
            <a:endParaRPr lang="en-US" altLang="en-US" sz="2400" dirty="0">
              <a:solidFill>
                <a:srgbClr val="000000"/>
              </a:solidFill>
              <a:ea typeface="Arial Unicode MS" pitchFamily="34" charset="-128"/>
            </a:endParaRPr>
          </a:p>
          <a:p>
            <a:pPr marL="1100138" lvl="1" indent="-533400">
              <a:lnSpc>
                <a:spcPct val="90000"/>
              </a:lnSpc>
            </a:pPr>
            <a:r>
              <a:rPr lang="en-US" altLang="en-US" sz="2000" dirty="0" err="1">
                <a:solidFill>
                  <a:srgbClr val="000000"/>
                </a:solidFill>
                <a:ea typeface="Arial Unicode MS" pitchFamily="34" charset="-128"/>
              </a:rPr>
              <a:t>getParameterNames</a:t>
            </a:r>
            <a:r>
              <a:rPr lang="en-US" altLang="en-US" sz="2000" dirty="0">
                <a:solidFill>
                  <a:srgbClr val="000000"/>
                </a:solidFill>
                <a:ea typeface="Arial Unicode MS" pitchFamily="34" charset="-128"/>
              </a:rPr>
              <a:t>()</a:t>
            </a:r>
          </a:p>
          <a:p>
            <a:pPr marL="1100138" lvl="1" indent="-533400">
              <a:lnSpc>
                <a:spcPct val="90000"/>
              </a:lnSpc>
            </a:pPr>
            <a:r>
              <a:rPr lang="en-US" altLang="en-US" sz="2000" dirty="0" err="1">
                <a:solidFill>
                  <a:srgbClr val="000000"/>
                </a:solidFill>
                <a:ea typeface="Arial Unicode MS" pitchFamily="34" charset="-128"/>
              </a:rPr>
              <a:t>getParameter</a:t>
            </a:r>
            <a:r>
              <a:rPr lang="en-US" altLang="en-US" sz="2000" dirty="0">
                <a:solidFill>
                  <a:srgbClr val="000000"/>
                </a:solidFill>
                <a:ea typeface="Arial Unicode MS" pitchFamily="34" charset="-128"/>
              </a:rPr>
              <a:t>(String name)</a:t>
            </a:r>
          </a:p>
          <a:p>
            <a:pPr marL="1100138" lvl="1" indent="-533400">
              <a:lnSpc>
                <a:spcPct val="90000"/>
              </a:lnSpc>
            </a:pPr>
            <a:r>
              <a:rPr lang="en-US" altLang="en-US" sz="2000" dirty="0" err="1">
                <a:solidFill>
                  <a:srgbClr val="000000"/>
                </a:solidFill>
                <a:ea typeface="Arial Unicode MS" pitchFamily="34" charset="-128"/>
              </a:rPr>
              <a:t>getParameterValues</a:t>
            </a:r>
            <a:r>
              <a:rPr lang="en-US" altLang="en-US" sz="2000" dirty="0">
                <a:solidFill>
                  <a:srgbClr val="000000"/>
                </a:solidFill>
                <a:ea typeface="Arial Unicode MS" pitchFamily="34" charset="-128"/>
              </a:rPr>
              <a:t>(String name)</a:t>
            </a:r>
          </a:p>
          <a:p>
            <a:pPr marL="1100138" lvl="1" indent="-533400">
              <a:lnSpc>
                <a:spcPct val="90000"/>
              </a:lnSpc>
            </a:pPr>
            <a:r>
              <a:rPr lang="en-US" altLang="en-US" sz="2000" dirty="0" err="1">
                <a:solidFill>
                  <a:srgbClr val="000000"/>
                </a:solidFill>
                <a:ea typeface="Arial Unicode MS" pitchFamily="34" charset="-128"/>
              </a:rPr>
              <a:t>getServerName</a:t>
            </a:r>
            <a:r>
              <a:rPr lang="en-US" altLang="en-US" sz="2000" dirty="0">
                <a:solidFill>
                  <a:srgbClr val="000000"/>
                </a:solidFill>
                <a:ea typeface="Arial Unicode MS" pitchFamily="34" charset="-128"/>
              </a:rPr>
              <a:t>()</a:t>
            </a:r>
          </a:p>
          <a:p>
            <a:pPr marL="1100138" lvl="1" indent="-533400">
              <a:lnSpc>
                <a:spcPct val="90000"/>
              </a:lnSpc>
            </a:pPr>
            <a:r>
              <a:rPr lang="en-US" altLang="en-US" sz="2000" dirty="0" err="1">
                <a:solidFill>
                  <a:srgbClr val="000000"/>
                </a:solidFill>
                <a:ea typeface="Arial Unicode MS" pitchFamily="34" charset="-128"/>
              </a:rPr>
              <a:t>getServerPort</a:t>
            </a:r>
            <a:r>
              <a:rPr lang="en-US" altLang="en-US" sz="2000" dirty="0">
                <a:solidFill>
                  <a:srgbClr val="000000"/>
                </a:solidFill>
                <a:ea typeface="Arial Unicode MS" pitchFamily="34" charset="-128"/>
              </a:rPr>
              <a:t>()</a:t>
            </a:r>
          </a:p>
          <a:p>
            <a:pPr marL="1100138" lvl="1" indent="-533400">
              <a:lnSpc>
                <a:spcPct val="90000"/>
              </a:lnSpc>
            </a:pPr>
            <a:r>
              <a:rPr lang="en-US" altLang="en-US" sz="2000" dirty="0" err="1" smtClean="0">
                <a:solidFill>
                  <a:srgbClr val="000000"/>
                </a:solidFill>
                <a:ea typeface="Arial Unicode MS" pitchFamily="34" charset="-128"/>
              </a:rPr>
              <a:t>getRequestDispatcher</a:t>
            </a:r>
            <a:r>
              <a:rPr lang="en-US" altLang="en-US" sz="2000" dirty="0" smtClean="0">
                <a:solidFill>
                  <a:srgbClr val="000000"/>
                </a:solidFill>
                <a:ea typeface="Arial Unicode MS" pitchFamily="34" charset="-128"/>
              </a:rPr>
              <a:t>()</a:t>
            </a:r>
            <a:endParaRPr lang="en-US" altLang="en-US" sz="2000" dirty="0">
              <a:solidFill>
                <a:srgbClr val="000000"/>
              </a:solidFill>
              <a:ea typeface="Arial Unicode MS" pitchFamily="34" charset="-128"/>
            </a:endParaRPr>
          </a:p>
          <a:p>
            <a:pPr marL="609600" indent="-609600">
              <a:lnSpc>
                <a:spcPct val="90000"/>
              </a:lnSpc>
            </a:pPr>
            <a:r>
              <a:rPr lang="en-US" altLang="en-US" sz="2400" dirty="0">
                <a:solidFill>
                  <a:srgbClr val="000000"/>
                </a:solidFill>
                <a:ea typeface="Arial Unicode MS" pitchFamily="34" charset="-128"/>
              </a:rPr>
              <a:t>New methods defined</a:t>
            </a:r>
          </a:p>
          <a:p>
            <a:pPr marL="1100138" lvl="1" indent="-533400">
              <a:lnSpc>
                <a:spcPct val="90000"/>
              </a:lnSpc>
            </a:pPr>
            <a:r>
              <a:rPr lang="en-US" altLang="en-US" sz="2000" dirty="0" err="1">
                <a:solidFill>
                  <a:srgbClr val="000000"/>
                </a:solidFill>
                <a:ea typeface="Arial Unicode MS" pitchFamily="34" charset="-128"/>
              </a:rPr>
              <a:t>getCookies</a:t>
            </a:r>
            <a:r>
              <a:rPr lang="en-US" altLang="en-US" sz="2000" dirty="0">
                <a:solidFill>
                  <a:srgbClr val="000000"/>
                </a:solidFill>
                <a:ea typeface="Arial Unicode MS" pitchFamily="34" charset="-128"/>
              </a:rPr>
              <a:t>()</a:t>
            </a:r>
          </a:p>
          <a:p>
            <a:pPr marL="1100138" lvl="1" indent="-533400">
              <a:lnSpc>
                <a:spcPct val="90000"/>
              </a:lnSpc>
            </a:pPr>
            <a:r>
              <a:rPr lang="en-US" altLang="en-US" sz="2000" dirty="0" err="1">
                <a:solidFill>
                  <a:srgbClr val="000000"/>
                </a:solidFill>
                <a:ea typeface="Arial Unicode MS" pitchFamily="34" charset="-128"/>
              </a:rPr>
              <a:t>getHeader</a:t>
            </a:r>
            <a:r>
              <a:rPr lang="en-US" altLang="en-US" sz="2000" dirty="0">
                <a:solidFill>
                  <a:srgbClr val="000000"/>
                </a:solidFill>
                <a:ea typeface="Arial Unicode MS" pitchFamily="34" charset="-128"/>
              </a:rPr>
              <a:t>()</a:t>
            </a:r>
          </a:p>
          <a:p>
            <a:pPr marL="1100138" lvl="1" indent="-533400">
              <a:lnSpc>
                <a:spcPct val="90000"/>
              </a:lnSpc>
            </a:pPr>
            <a:r>
              <a:rPr lang="en-US" altLang="en-US" sz="2000" dirty="0" err="1">
                <a:solidFill>
                  <a:srgbClr val="000000"/>
                </a:solidFill>
                <a:ea typeface="Arial Unicode MS" pitchFamily="34" charset="-128"/>
              </a:rPr>
              <a:t>getPathInfo</a:t>
            </a:r>
            <a:r>
              <a:rPr lang="en-US" altLang="en-US" sz="2000" dirty="0">
                <a:solidFill>
                  <a:srgbClr val="000000"/>
                </a:solidFill>
                <a:ea typeface="Arial Unicode MS" pitchFamily="34" charset="-128"/>
              </a:rPr>
              <a:t>()</a:t>
            </a:r>
          </a:p>
          <a:p>
            <a:pPr marL="1100138" lvl="1" indent="-533400">
              <a:lnSpc>
                <a:spcPct val="90000"/>
              </a:lnSpc>
            </a:pPr>
            <a:r>
              <a:rPr lang="en-US" altLang="en-US" sz="2000" dirty="0" err="1">
                <a:solidFill>
                  <a:srgbClr val="000000"/>
                </a:solidFill>
                <a:ea typeface="Arial Unicode MS" pitchFamily="34" charset="-128"/>
              </a:rPr>
              <a:t>getContextPath</a:t>
            </a:r>
            <a:r>
              <a:rPr lang="en-US" altLang="en-US" sz="2000" dirty="0">
                <a:solidFill>
                  <a:srgbClr val="000000"/>
                </a:solidFill>
                <a:ea typeface="Arial Unicode MS" pitchFamily="34" charset="-128"/>
              </a:rPr>
              <a:t>()</a:t>
            </a:r>
          </a:p>
          <a:p>
            <a:pPr marL="1100138" lvl="1" indent="-533400">
              <a:lnSpc>
                <a:spcPct val="90000"/>
              </a:lnSpc>
            </a:pPr>
            <a:r>
              <a:rPr lang="en-US" altLang="en-US" sz="2000" dirty="0" err="1">
                <a:solidFill>
                  <a:srgbClr val="000000"/>
                </a:solidFill>
                <a:ea typeface="Arial Unicode MS" pitchFamily="34" charset="-128"/>
              </a:rPr>
              <a:t>getQueryString</a:t>
            </a:r>
            <a:r>
              <a:rPr lang="en-US" altLang="en-US" sz="2000" dirty="0">
                <a:solidFill>
                  <a:srgbClr val="000000"/>
                </a:solidFill>
                <a:ea typeface="Arial Unicode MS" pitchFamily="34" charset="-128"/>
              </a:rPr>
              <a:t>()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9519105"/>
      </p:ext>
    </p:extLst>
  </p:cSld>
  <p:clrMapOvr>
    <a:masterClrMapping/>
  </p:clrMapOvr>
  <p:transition>
    <p:dissolv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 err="1">
                <a:solidFill>
                  <a:srgbClr val="003399"/>
                </a:solidFill>
              </a:rPr>
              <a:t>HttpServletResponse</a:t>
            </a:r>
            <a:r>
              <a:rPr lang="en-US" altLang="en-US" dirty="0">
                <a:solidFill>
                  <a:srgbClr val="003399"/>
                </a:solidFill>
              </a:rPr>
              <a:t> </a:t>
            </a:r>
            <a:r>
              <a:rPr lang="en-US" altLang="en-US" dirty="0" smtClean="0">
                <a:solidFill>
                  <a:srgbClr val="003399"/>
                </a:solidFill>
              </a:rPr>
              <a:t>Interface</a:t>
            </a:r>
            <a:r>
              <a:rPr lang="en-US" altLang="en-US" dirty="0">
                <a:solidFill>
                  <a:srgbClr val="003399"/>
                </a:solidFill>
              </a:rPr>
              <a:t/>
            </a:r>
            <a:br>
              <a:rPr lang="en-US" altLang="en-US" dirty="0">
                <a:solidFill>
                  <a:srgbClr val="003399"/>
                </a:solidFill>
              </a:rPr>
            </a:b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609600" indent="-609600">
              <a:lnSpc>
                <a:spcPct val="90000"/>
              </a:lnSpc>
            </a:pPr>
            <a:r>
              <a:rPr lang="en-US" altLang="en-US" sz="2800" dirty="0">
                <a:solidFill>
                  <a:srgbClr val="000000"/>
                </a:solidFill>
                <a:ea typeface="Arial Unicode MS" pitchFamily="34" charset="-128"/>
              </a:rPr>
              <a:t>Extends </a:t>
            </a:r>
            <a:r>
              <a:rPr lang="en-US" altLang="en-US" sz="2800" dirty="0" err="1">
                <a:solidFill>
                  <a:srgbClr val="000000"/>
                </a:solidFill>
                <a:ea typeface="Arial Unicode MS" pitchFamily="34" charset="-128"/>
              </a:rPr>
              <a:t>ServletResponse</a:t>
            </a:r>
            <a:endParaRPr lang="en-US" altLang="en-US" sz="2800" dirty="0">
              <a:solidFill>
                <a:srgbClr val="000000"/>
              </a:solidFill>
              <a:ea typeface="Arial Unicode MS" pitchFamily="34" charset="-128"/>
            </a:endParaRPr>
          </a:p>
          <a:p>
            <a:pPr marL="609600" indent="-609600">
              <a:lnSpc>
                <a:spcPct val="90000"/>
              </a:lnSpc>
            </a:pPr>
            <a:r>
              <a:rPr lang="en-US" altLang="en-US" sz="2800" dirty="0">
                <a:solidFill>
                  <a:srgbClr val="000000"/>
                </a:solidFill>
                <a:ea typeface="Arial Unicode MS" pitchFamily="34" charset="-128"/>
              </a:rPr>
              <a:t>Inherited methods from </a:t>
            </a:r>
            <a:r>
              <a:rPr lang="en-US" altLang="en-US" sz="2800" dirty="0" err="1">
                <a:solidFill>
                  <a:srgbClr val="000000"/>
                </a:solidFill>
                <a:ea typeface="Arial Unicode MS" pitchFamily="34" charset="-128"/>
              </a:rPr>
              <a:t>ServletResponse</a:t>
            </a:r>
            <a:endParaRPr lang="en-US" altLang="en-US" sz="2800" dirty="0">
              <a:solidFill>
                <a:srgbClr val="000000"/>
              </a:solidFill>
              <a:ea typeface="Arial Unicode MS" pitchFamily="34" charset="-128"/>
            </a:endParaRPr>
          </a:p>
          <a:p>
            <a:pPr marL="1100138" lvl="1" indent="-533400">
              <a:lnSpc>
                <a:spcPct val="90000"/>
              </a:lnSpc>
            </a:pPr>
            <a:r>
              <a:rPr lang="en-US" altLang="en-US" sz="2400" dirty="0" err="1">
                <a:solidFill>
                  <a:srgbClr val="000000"/>
                </a:solidFill>
                <a:ea typeface="Arial Unicode MS" pitchFamily="34" charset="-128"/>
              </a:rPr>
              <a:t>getoutputStream</a:t>
            </a:r>
            <a:r>
              <a:rPr lang="en-US" altLang="en-US" sz="2400" dirty="0">
                <a:solidFill>
                  <a:srgbClr val="000000"/>
                </a:solidFill>
                <a:ea typeface="Arial Unicode MS" pitchFamily="34" charset="-128"/>
              </a:rPr>
              <a:t>()</a:t>
            </a:r>
          </a:p>
          <a:p>
            <a:pPr marL="1100138" lvl="1" indent="-533400">
              <a:lnSpc>
                <a:spcPct val="90000"/>
              </a:lnSpc>
            </a:pPr>
            <a:r>
              <a:rPr lang="en-US" altLang="en-US" sz="2400" dirty="0" err="1">
                <a:solidFill>
                  <a:srgbClr val="000000"/>
                </a:solidFill>
                <a:ea typeface="Arial Unicode MS" pitchFamily="34" charset="-128"/>
              </a:rPr>
              <a:t>getWriter</a:t>
            </a:r>
            <a:r>
              <a:rPr lang="en-US" altLang="en-US" sz="2400" dirty="0">
                <a:solidFill>
                  <a:srgbClr val="000000"/>
                </a:solidFill>
                <a:ea typeface="Arial Unicode MS" pitchFamily="34" charset="-128"/>
              </a:rPr>
              <a:t>(String name)</a:t>
            </a:r>
          </a:p>
          <a:p>
            <a:pPr marL="1100138" lvl="1" indent="-533400">
              <a:lnSpc>
                <a:spcPct val="90000"/>
              </a:lnSpc>
            </a:pPr>
            <a:r>
              <a:rPr lang="en-US" altLang="en-US" sz="2400" dirty="0" err="1">
                <a:solidFill>
                  <a:srgbClr val="000000"/>
                </a:solidFill>
                <a:ea typeface="Arial Unicode MS" pitchFamily="34" charset="-128"/>
              </a:rPr>
              <a:t>flushBuffer</a:t>
            </a:r>
            <a:r>
              <a:rPr lang="en-US" altLang="en-US" sz="2400" dirty="0">
                <a:solidFill>
                  <a:srgbClr val="000000"/>
                </a:solidFill>
                <a:ea typeface="Arial Unicode MS" pitchFamily="34" charset="-128"/>
              </a:rPr>
              <a:t>()</a:t>
            </a:r>
          </a:p>
          <a:p>
            <a:pPr marL="1100138" lvl="1" indent="-533400">
              <a:lnSpc>
                <a:spcPct val="90000"/>
              </a:lnSpc>
            </a:pPr>
            <a:r>
              <a:rPr lang="en-US" altLang="en-US" sz="2400" dirty="0" err="1">
                <a:solidFill>
                  <a:srgbClr val="000000"/>
                </a:solidFill>
                <a:ea typeface="Arial Unicode MS" pitchFamily="34" charset="-128"/>
              </a:rPr>
              <a:t>setContentType</a:t>
            </a:r>
            <a:r>
              <a:rPr lang="en-US" altLang="en-US" sz="2400" dirty="0">
                <a:solidFill>
                  <a:srgbClr val="000000"/>
                </a:solidFill>
                <a:ea typeface="Arial Unicode MS" pitchFamily="34" charset="-128"/>
              </a:rPr>
              <a:t>()</a:t>
            </a:r>
          </a:p>
          <a:p>
            <a:pPr marL="609600" indent="-609600">
              <a:lnSpc>
                <a:spcPct val="90000"/>
              </a:lnSpc>
            </a:pPr>
            <a:r>
              <a:rPr lang="en-US" altLang="en-US" sz="2800" dirty="0">
                <a:solidFill>
                  <a:srgbClr val="000000"/>
                </a:solidFill>
                <a:ea typeface="Arial Unicode MS" pitchFamily="34" charset="-128"/>
              </a:rPr>
              <a:t>New methods</a:t>
            </a:r>
          </a:p>
          <a:p>
            <a:pPr marL="1100138" lvl="1" indent="-533400">
              <a:lnSpc>
                <a:spcPct val="90000"/>
              </a:lnSpc>
            </a:pPr>
            <a:r>
              <a:rPr lang="en-US" altLang="en-US" sz="2400" dirty="0" err="1">
                <a:solidFill>
                  <a:srgbClr val="000000"/>
                </a:solidFill>
                <a:ea typeface="Arial Unicode MS" pitchFamily="34" charset="-128"/>
              </a:rPr>
              <a:t>encodeURL</a:t>
            </a:r>
            <a:r>
              <a:rPr lang="en-US" altLang="en-US" sz="2400" dirty="0">
                <a:solidFill>
                  <a:srgbClr val="000000"/>
                </a:solidFill>
                <a:ea typeface="Arial Unicode MS" pitchFamily="34" charset="-128"/>
              </a:rPr>
              <a:t>(String </a:t>
            </a:r>
            <a:r>
              <a:rPr lang="en-US" altLang="en-US" sz="2400" dirty="0" err="1">
                <a:solidFill>
                  <a:srgbClr val="000000"/>
                </a:solidFill>
                <a:ea typeface="Arial Unicode MS" pitchFamily="34" charset="-128"/>
              </a:rPr>
              <a:t>url</a:t>
            </a:r>
            <a:r>
              <a:rPr lang="en-US" altLang="en-US" sz="2400" dirty="0">
                <a:solidFill>
                  <a:srgbClr val="000000"/>
                </a:solidFill>
                <a:ea typeface="Arial Unicode MS" pitchFamily="34" charset="-128"/>
              </a:rPr>
              <a:t>)</a:t>
            </a:r>
          </a:p>
          <a:p>
            <a:pPr marL="1100138" lvl="1" indent="-533400">
              <a:lnSpc>
                <a:spcPct val="90000"/>
              </a:lnSpc>
            </a:pPr>
            <a:r>
              <a:rPr lang="en-US" altLang="en-US" sz="2400" dirty="0" err="1">
                <a:solidFill>
                  <a:srgbClr val="000000"/>
                </a:solidFill>
                <a:ea typeface="Arial Unicode MS" pitchFamily="34" charset="-128"/>
              </a:rPr>
              <a:t>encodeRedirectURL</a:t>
            </a:r>
            <a:r>
              <a:rPr lang="en-US" altLang="en-US" sz="2400" dirty="0">
                <a:solidFill>
                  <a:srgbClr val="000000"/>
                </a:solidFill>
                <a:ea typeface="Arial Unicode MS" pitchFamily="34" charset="-128"/>
              </a:rPr>
              <a:t>(String </a:t>
            </a:r>
            <a:r>
              <a:rPr lang="en-US" altLang="en-US" sz="2400" dirty="0" err="1">
                <a:solidFill>
                  <a:srgbClr val="000000"/>
                </a:solidFill>
                <a:ea typeface="Arial Unicode MS" pitchFamily="34" charset="-128"/>
              </a:rPr>
              <a:t>url</a:t>
            </a:r>
            <a:r>
              <a:rPr lang="en-US" altLang="en-US" sz="2400" dirty="0">
                <a:solidFill>
                  <a:srgbClr val="000000"/>
                </a:solidFill>
                <a:ea typeface="Arial Unicode MS" pitchFamily="34" charset="-128"/>
              </a:rPr>
              <a:t>)</a:t>
            </a:r>
          </a:p>
          <a:p>
            <a:pPr marL="609600" indent="-609600">
              <a:lnSpc>
                <a:spcPct val="90000"/>
              </a:lnSpc>
            </a:pPr>
            <a:r>
              <a:rPr lang="en-US" altLang="en-US" sz="2800" dirty="0" err="1">
                <a:solidFill>
                  <a:srgbClr val="000000"/>
                </a:solidFill>
                <a:ea typeface="Arial Unicode MS" pitchFamily="34" charset="-128"/>
              </a:rPr>
              <a:t>setDateHeader</a:t>
            </a:r>
            <a:r>
              <a:rPr lang="en-US" altLang="en-US" sz="2800" dirty="0">
                <a:solidFill>
                  <a:srgbClr val="000000"/>
                </a:solidFill>
                <a:ea typeface="Arial Unicode MS" pitchFamily="34" charset="-128"/>
              </a:rPr>
              <a:t>()</a:t>
            </a:r>
          </a:p>
          <a:p>
            <a:pPr marL="1100138" lvl="1" indent="-533400">
              <a:lnSpc>
                <a:spcPct val="90000"/>
              </a:lnSpc>
            </a:pPr>
            <a:r>
              <a:rPr lang="en-US" altLang="en-US" sz="2400" dirty="0" err="1">
                <a:solidFill>
                  <a:srgbClr val="000000"/>
                </a:solidFill>
                <a:ea typeface="Arial Unicode MS" pitchFamily="34" charset="-128"/>
              </a:rPr>
              <a:t>setStatus</a:t>
            </a:r>
            <a:r>
              <a:rPr lang="en-US" altLang="en-US" sz="2400" dirty="0">
                <a:solidFill>
                  <a:srgbClr val="000000"/>
                </a:solidFill>
                <a:ea typeface="Arial Unicode MS" pitchFamily="34" charset="-128"/>
              </a:rPr>
              <a:t>()</a:t>
            </a:r>
          </a:p>
          <a:p>
            <a:pPr marL="1100138" lvl="1" indent="-533400">
              <a:lnSpc>
                <a:spcPct val="90000"/>
              </a:lnSpc>
            </a:pPr>
            <a:r>
              <a:rPr lang="en-US" altLang="en-US" sz="2400" dirty="0">
                <a:solidFill>
                  <a:srgbClr val="000000"/>
                </a:solidFill>
                <a:ea typeface="Arial Unicode MS" pitchFamily="34" charset="-128"/>
              </a:rPr>
              <a:t>………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08484716"/>
      </p:ext>
    </p:extLst>
  </p:cSld>
  <p:clrMapOvr>
    <a:masterClrMapping/>
  </p:clrMapOvr>
  <p:transition>
    <p:dissolv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>
                <a:solidFill>
                  <a:srgbClr val="003399"/>
                </a:solidFill>
              </a:rPr>
              <a:t>Writing a </a:t>
            </a:r>
            <a:r>
              <a:rPr lang="en-US" altLang="en-US" dirty="0" smtClean="0">
                <a:solidFill>
                  <a:srgbClr val="003399"/>
                </a:solidFill>
              </a:rPr>
              <a:t>Servlet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09600" indent="-609600">
              <a:lnSpc>
                <a:spcPct val="90000"/>
              </a:lnSpc>
            </a:pPr>
            <a:r>
              <a:rPr lang="en-US" altLang="en-US" sz="2800" dirty="0">
                <a:solidFill>
                  <a:srgbClr val="000000"/>
                </a:solidFill>
                <a:ea typeface="Arial Unicode MS" pitchFamily="34" charset="-128"/>
              </a:rPr>
              <a:t>Create a </a:t>
            </a:r>
            <a:r>
              <a:rPr lang="en-US" altLang="en-US" sz="2800" dirty="0" err="1">
                <a:solidFill>
                  <a:srgbClr val="000000"/>
                </a:solidFill>
                <a:ea typeface="Arial Unicode MS" pitchFamily="34" charset="-128"/>
              </a:rPr>
              <a:t>servletclass</a:t>
            </a:r>
            <a:endParaRPr lang="en-US" altLang="en-US" sz="2800" dirty="0">
              <a:solidFill>
                <a:srgbClr val="000000"/>
              </a:solidFill>
              <a:ea typeface="Arial Unicode MS" pitchFamily="34" charset="-128"/>
            </a:endParaRPr>
          </a:p>
          <a:p>
            <a:pPr marL="1100138" lvl="1" indent="-533400">
              <a:lnSpc>
                <a:spcPct val="90000"/>
              </a:lnSpc>
            </a:pPr>
            <a:r>
              <a:rPr lang="en-US" altLang="en-US" sz="2400" dirty="0">
                <a:solidFill>
                  <a:srgbClr val="000000"/>
                </a:solidFill>
                <a:ea typeface="Arial Unicode MS" pitchFamily="34" charset="-128"/>
              </a:rPr>
              <a:t>extend </a:t>
            </a:r>
            <a:r>
              <a:rPr lang="en-US" altLang="en-US" sz="2400" dirty="0" err="1">
                <a:solidFill>
                  <a:srgbClr val="000000"/>
                </a:solidFill>
                <a:ea typeface="Arial Unicode MS" pitchFamily="34" charset="-128"/>
              </a:rPr>
              <a:t>HttpServlet</a:t>
            </a:r>
            <a:endParaRPr lang="en-US" altLang="en-US" sz="2400" dirty="0">
              <a:solidFill>
                <a:srgbClr val="000000"/>
              </a:solidFill>
              <a:ea typeface="Arial Unicode MS" pitchFamily="34" charset="-128"/>
            </a:endParaRPr>
          </a:p>
          <a:p>
            <a:pPr marL="609600" indent="-609600">
              <a:lnSpc>
                <a:spcPct val="90000"/>
              </a:lnSpc>
            </a:pPr>
            <a:r>
              <a:rPr lang="en-US" altLang="en-US" sz="2800" dirty="0">
                <a:solidFill>
                  <a:srgbClr val="000000"/>
                </a:solidFill>
                <a:ea typeface="Arial Unicode MS" pitchFamily="34" charset="-128"/>
              </a:rPr>
              <a:t>Implement the </a:t>
            </a:r>
            <a:r>
              <a:rPr lang="en-US" altLang="en-US" sz="2800" dirty="0" err="1">
                <a:solidFill>
                  <a:srgbClr val="000000"/>
                </a:solidFill>
                <a:ea typeface="Arial Unicode MS" pitchFamily="34" charset="-128"/>
              </a:rPr>
              <a:t>doGet</a:t>
            </a:r>
            <a:r>
              <a:rPr lang="en-US" altLang="en-US" sz="2800" dirty="0">
                <a:solidFill>
                  <a:srgbClr val="000000"/>
                </a:solidFill>
                <a:ea typeface="Arial Unicode MS" pitchFamily="34" charset="-128"/>
              </a:rPr>
              <a:t>() or </a:t>
            </a:r>
            <a:r>
              <a:rPr lang="en-US" altLang="en-US" sz="2800" dirty="0" err="1">
                <a:solidFill>
                  <a:srgbClr val="000000"/>
                </a:solidFill>
                <a:ea typeface="Arial Unicode MS" pitchFamily="34" charset="-128"/>
              </a:rPr>
              <a:t>doPost</a:t>
            </a:r>
            <a:r>
              <a:rPr lang="en-US" altLang="en-US" sz="2800" dirty="0">
                <a:solidFill>
                  <a:srgbClr val="000000"/>
                </a:solidFill>
                <a:ea typeface="Arial Unicode MS" pitchFamily="34" charset="-128"/>
              </a:rPr>
              <a:t>() method</a:t>
            </a:r>
          </a:p>
          <a:p>
            <a:pPr marL="1100138" lvl="1" indent="-533400">
              <a:lnSpc>
                <a:spcPct val="90000"/>
              </a:lnSpc>
            </a:pPr>
            <a:r>
              <a:rPr lang="en-US" altLang="en-US" sz="2400" dirty="0">
                <a:solidFill>
                  <a:srgbClr val="000000"/>
                </a:solidFill>
                <a:ea typeface="Arial Unicode MS" pitchFamily="34" charset="-128"/>
              </a:rPr>
              <a:t>Both methods accept two parameters</a:t>
            </a:r>
          </a:p>
          <a:p>
            <a:pPr marL="1366838" lvl="2" indent="-457200">
              <a:lnSpc>
                <a:spcPct val="90000"/>
              </a:lnSpc>
            </a:pPr>
            <a:r>
              <a:rPr lang="en-US" altLang="en-US" sz="2000" dirty="0" err="1">
                <a:solidFill>
                  <a:srgbClr val="000000"/>
                </a:solidFill>
                <a:ea typeface="Arial Unicode MS" pitchFamily="34" charset="-128"/>
              </a:rPr>
              <a:t>HttpServletRequest</a:t>
            </a:r>
            <a:endParaRPr lang="en-US" altLang="en-US" sz="2000" dirty="0">
              <a:solidFill>
                <a:srgbClr val="000000"/>
              </a:solidFill>
              <a:ea typeface="Arial Unicode MS" pitchFamily="34" charset="-128"/>
            </a:endParaRPr>
          </a:p>
          <a:p>
            <a:pPr marL="1366838" lvl="2" indent="-457200">
              <a:lnSpc>
                <a:spcPct val="90000"/>
              </a:lnSpc>
            </a:pPr>
            <a:r>
              <a:rPr lang="en-US" altLang="en-US" sz="2000" dirty="0" err="1">
                <a:solidFill>
                  <a:srgbClr val="000000"/>
                </a:solidFill>
                <a:ea typeface="Arial Unicode MS" pitchFamily="34" charset="-128"/>
              </a:rPr>
              <a:t>HttpServletResponse</a:t>
            </a:r>
            <a:endParaRPr lang="en-US" altLang="en-US" sz="2000" dirty="0">
              <a:solidFill>
                <a:srgbClr val="000000"/>
              </a:solidFill>
              <a:ea typeface="Arial Unicode MS" pitchFamily="34" charset="-128"/>
            </a:endParaRPr>
          </a:p>
          <a:p>
            <a:pPr marL="1100138" lvl="1" indent="-533400">
              <a:lnSpc>
                <a:spcPct val="90000"/>
              </a:lnSpc>
            </a:pPr>
            <a:r>
              <a:rPr lang="en-US" altLang="en-US" sz="2400" dirty="0">
                <a:solidFill>
                  <a:srgbClr val="000000"/>
                </a:solidFill>
                <a:ea typeface="Arial Unicode MS" pitchFamily="34" charset="-128"/>
              </a:rPr>
              <a:t>Obtain parameters from </a:t>
            </a:r>
            <a:r>
              <a:rPr lang="en-US" altLang="en-US" sz="2400" dirty="0" err="1">
                <a:solidFill>
                  <a:srgbClr val="000000"/>
                </a:solidFill>
                <a:ea typeface="Arial Unicode MS" pitchFamily="34" charset="-128"/>
              </a:rPr>
              <a:t>HttpServletRequest</a:t>
            </a:r>
            <a:r>
              <a:rPr lang="en-US" altLang="en-US" sz="2400" dirty="0">
                <a:solidFill>
                  <a:srgbClr val="000000"/>
                </a:solidFill>
                <a:ea typeface="Arial Unicode MS" pitchFamily="34" charset="-128"/>
              </a:rPr>
              <a:t> Interface using</a:t>
            </a:r>
          </a:p>
          <a:p>
            <a:pPr marL="1366838" lvl="2" indent="-457200">
              <a:lnSpc>
                <a:spcPct val="90000"/>
              </a:lnSpc>
            </a:pPr>
            <a:r>
              <a:rPr lang="en-US" altLang="en-US" sz="2000" dirty="0" err="1">
                <a:solidFill>
                  <a:srgbClr val="000000"/>
                </a:solidFill>
                <a:ea typeface="Arial Unicode MS" pitchFamily="34" charset="-128"/>
              </a:rPr>
              <a:t>getParameter</a:t>
            </a:r>
            <a:r>
              <a:rPr lang="en-US" altLang="en-US" sz="2000" dirty="0">
                <a:solidFill>
                  <a:srgbClr val="000000"/>
                </a:solidFill>
                <a:ea typeface="Arial Unicode MS" pitchFamily="34" charset="-128"/>
              </a:rPr>
              <a:t>(String name)</a:t>
            </a:r>
          </a:p>
          <a:p>
            <a:pPr marL="1100138" lvl="1" indent="-533400">
              <a:lnSpc>
                <a:spcPct val="90000"/>
              </a:lnSpc>
            </a:pPr>
            <a:r>
              <a:rPr lang="en-US" altLang="en-US" sz="2400" dirty="0">
                <a:solidFill>
                  <a:srgbClr val="000000"/>
                </a:solidFill>
                <a:ea typeface="Arial Unicode MS" pitchFamily="34" charset="-128"/>
              </a:rPr>
              <a:t>Obtain the writer from the response object</a:t>
            </a:r>
          </a:p>
          <a:p>
            <a:pPr marL="1100138" lvl="1" indent="-533400">
              <a:lnSpc>
                <a:spcPct val="90000"/>
              </a:lnSpc>
            </a:pPr>
            <a:r>
              <a:rPr lang="en-US" altLang="en-US" sz="2400" dirty="0">
                <a:solidFill>
                  <a:srgbClr val="000000"/>
                </a:solidFill>
                <a:ea typeface="Arial Unicode MS" pitchFamily="34" charset="-128"/>
              </a:rPr>
              <a:t>Process input data and generate output (in html form) and write to the writer</a:t>
            </a:r>
          </a:p>
          <a:p>
            <a:pPr marL="1100138" lvl="1" indent="-533400">
              <a:lnSpc>
                <a:spcPct val="90000"/>
              </a:lnSpc>
            </a:pPr>
            <a:r>
              <a:rPr lang="en-US" altLang="en-US" sz="2400" dirty="0">
                <a:solidFill>
                  <a:srgbClr val="000000"/>
                </a:solidFill>
                <a:ea typeface="Arial Unicode MS" pitchFamily="34" charset="-128"/>
              </a:rPr>
              <a:t>Close the </a:t>
            </a:r>
            <a:r>
              <a:rPr lang="en-US" altLang="en-US" sz="2400" dirty="0" smtClean="0">
                <a:solidFill>
                  <a:srgbClr val="000000"/>
                </a:solidFill>
                <a:ea typeface="Arial Unicode MS" pitchFamily="34" charset="-128"/>
              </a:rPr>
              <a:t>writer</a:t>
            </a:r>
            <a:endParaRPr lang="en-US" altLang="en-US" sz="2400" dirty="0">
              <a:solidFill>
                <a:srgbClr val="000000"/>
              </a:solidFill>
              <a:ea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36188306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Example-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HelloWorld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838766"/>
            <a:ext cx="10972800" cy="4525963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IN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I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import java. io.* </a:t>
            </a:r>
            <a:endParaRPr lang="en-IN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I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IN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javax.servlet</a:t>
            </a:r>
            <a:r>
              <a:rPr lang="en-I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IN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I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import javax.servlet.http.* </a:t>
            </a:r>
            <a:endParaRPr lang="en-IN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public class HelloWorld extends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HTTPServlet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{ 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00041" lvl="1" indent="0">
              <a:buNone/>
            </a:pPr>
            <a:r>
              <a:rPr lang="en-IN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public void </a:t>
            </a:r>
            <a:r>
              <a:rPr lang="en-IN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doGet</a:t>
            </a:r>
            <a:r>
              <a:rPr lang="en-IN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IN" sz="1400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Javax.servlet.http.HTTPServletRequest</a:t>
            </a:r>
            <a:r>
              <a:rPr lang="en-IN" sz="14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request, </a:t>
            </a:r>
            <a:r>
              <a:rPr lang="en-IN" sz="1400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javax.servlet.http.HTTPServletResponse</a:t>
            </a:r>
            <a:r>
              <a:rPr lang="en-IN" sz="14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response) </a:t>
            </a:r>
            <a:endParaRPr lang="en-IN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00041" lvl="1" indent="0">
              <a:buNone/>
            </a:pPr>
            <a:r>
              <a:rPr lang="en-IN" sz="14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throws </a:t>
            </a:r>
            <a:r>
              <a:rPr lang="en-IN" sz="1400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IOException</a:t>
            </a:r>
            <a:r>
              <a:rPr lang="en-IN" sz="14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IN" sz="1400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ServletException</a:t>
            </a:r>
            <a:r>
              <a:rPr lang="en-IN" sz="14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IN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00041" lvl="1" indent="0">
              <a:buNone/>
            </a:pPr>
            <a:r>
              <a:rPr lang="en-IN" sz="14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{ </a:t>
            </a:r>
            <a:endParaRPr lang="en-IN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800080" lvl="2" indent="0">
              <a:buNone/>
            </a:pPr>
            <a:r>
              <a:rPr lang="en-IN" sz="1600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response.setContentType</a:t>
            </a:r>
            <a:r>
              <a:rPr lang="en-IN" sz="16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(“text/html”); </a:t>
            </a:r>
            <a:endParaRPr lang="en-IN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800080" lvl="2" indent="0">
              <a:buNone/>
            </a:pPr>
            <a:r>
              <a:rPr lang="en-IN" sz="1600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IN" sz="1600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rintWriter</a:t>
            </a:r>
            <a:r>
              <a:rPr lang="en-IN" sz="1600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N" sz="16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out = </a:t>
            </a:r>
            <a:r>
              <a:rPr lang="en-IN" sz="1600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response.getWriter</a:t>
            </a:r>
            <a:r>
              <a:rPr lang="en-IN" sz="16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(); </a:t>
            </a:r>
            <a:endParaRPr lang="en-IN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800080" lvl="2" indent="0">
              <a:buNone/>
            </a:pPr>
            <a:r>
              <a:rPr lang="en-IN" sz="1600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out.println</a:t>
            </a:r>
            <a:r>
              <a:rPr lang="en-IN" sz="16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(“&lt;html&gt;”); </a:t>
            </a:r>
            <a:endParaRPr lang="en-IN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800080" lvl="2" indent="0">
              <a:buNone/>
            </a:pPr>
            <a:r>
              <a:rPr lang="en-IN" sz="1600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out.println</a:t>
            </a:r>
            <a:r>
              <a:rPr lang="en-IN" sz="16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(“&lt;head”); </a:t>
            </a:r>
            <a:endParaRPr lang="en-IN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800080" lvl="2" indent="0">
              <a:buNone/>
            </a:pPr>
            <a:r>
              <a:rPr lang="en-IN" sz="1600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out.println</a:t>
            </a:r>
            <a:r>
              <a:rPr lang="en-IN" sz="16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(“&lt;title&gt;Hello World&lt;title&gt;”); </a:t>
            </a:r>
            <a:endParaRPr lang="en-IN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800080" lvl="2" indent="0">
              <a:buNone/>
            </a:pPr>
            <a:r>
              <a:rPr lang="en-IN" sz="1600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out.println</a:t>
            </a:r>
            <a:r>
              <a:rPr lang="en-IN" sz="16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(“&lt;/head&gt;”); </a:t>
            </a:r>
            <a:endParaRPr lang="en-IN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800080" lvl="2" indent="0">
              <a:buNone/>
            </a:pPr>
            <a:r>
              <a:rPr lang="en-IN" sz="1600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out.println</a:t>
            </a:r>
            <a:r>
              <a:rPr lang="en-IN" sz="16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(“&lt;body&gt;”); </a:t>
            </a:r>
            <a:endParaRPr lang="en-IN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800080" lvl="2" indent="0">
              <a:buNone/>
            </a:pPr>
            <a:r>
              <a:rPr lang="en-IN" sz="1600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out.println</a:t>
            </a:r>
            <a:r>
              <a:rPr lang="en-IN" sz="16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(“&lt;h1&gt;Hello World&lt;/h1&gt;”); </a:t>
            </a:r>
            <a:endParaRPr lang="en-IN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800080" lvl="2" indent="0">
              <a:buNone/>
            </a:pPr>
            <a:r>
              <a:rPr lang="en-IN" sz="1600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out.println</a:t>
            </a:r>
            <a:r>
              <a:rPr lang="en-IN" sz="16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(“&lt;/body&gt;”); </a:t>
            </a:r>
            <a:endParaRPr lang="en-IN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800080" lvl="2" indent="0">
              <a:buNone/>
            </a:pPr>
            <a:r>
              <a:rPr lang="en-IN" sz="1600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out.println</a:t>
            </a:r>
            <a:r>
              <a:rPr lang="en-IN" sz="16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(“&lt;/html&gt;”); </a:t>
            </a:r>
            <a:endParaRPr lang="en-IN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00041" lvl="1" indent="0">
              <a:buNone/>
            </a:pPr>
            <a:r>
              <a:rPr lang="en-IN" sz="14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} </a:t>
            </a:r>
            <a:endParaRPr lang="en-IN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IN" sz="16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} </a:t>
            </a:r>
            <a:endParaRPr lang="en-IN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0570471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 smtClean="0"/>
              <a:t>Deploying </a:t>
            </a:r>
            <a:r>
              <a:rPr lang="en-IN" dirty="0"/>
              <a:t>a Servlet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Servlet </a:t>
            </a:r>
            <a:r>
              <a:rPr lang="en-US" dirty="0"/>
              <a:t>is not a full java application and relies on container services. </a:t>
            </a:r>
          </a:p>
          <a:p>
            <a:r>
              <a:rPr lang="en-US" dirty="0" smtClean="0"/>
              <a:t>Generating </a:t>
            </a:r>
            <a:r>
              <a:rPr lang="en-US" dirty="0"/>
              <a:t>responses using servlet involves both creating the servlet and deploying the servlet. </a:t>
            </a:r>
          </a:p>
          <a:p>
            <a:r>
              <a:rPr lang="en-US" dirty="0" smtClean="0"/>
              <a:t>Servlet </a:t>
            </a:r>
            <a:r>
              <a:rPr lang="en-US" dirty="0"/>
              <a:t>is not placed in the root directory of application but instead is placed in the /WEB-INF/classes directory of the application. </a:t>
            </a:r>
          </a:p>
          <a:p>
            <a:r>
              <a:rPr lang="en-US" dirty="0" smtClean="0"/>
              <a:t>Hence </a:t>
            </a:r>
            <a:r>
              <a:rPr lang="en-US" dirty="0"/>
              <a:t>deployment requires a unique set of </a:t>
            </a:r>
            <a:r>
              <a:rPr lang="en-US" dirty="0" err="1"/>
              <a:t>url’s</a:t>
            </a:r>
            <a:r>
              <a:rPr lang="en-US" dirty="0"/>
              <a:t> to be declared in web application’s deployment descriptor. </a:t>
            </a:r>
          </a:p>
          <a:p>
            <a:r>
              <a:rPr lang="en-US" dirty="0" smtClean="0"/>
              <a:t>This </a:t>
            </a:r>
            <a:r>
              <a:rPr lang="en-US" dirty="0"/>
              <a:t>descriptor file is web.xml file. 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59157949"/>
      </p:ext>
    </p:extLst>
  </p:cSld>
  <p:clrMapOvr>
    <a:masterClrMapping/>
  </p:clrMapOvr>
  <p:transition>
    <p:dissolv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Deployment Descriptor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Deployment has </a:t>
            </a:r>
            <a:r>
              <a:rPr lang="en-US" dirty="0"/>
              <a:t>two </a:t>
            </a:r>
            <a:r>
              <a:rPr lang="en-US" dirty="0" smtClean="0"/>
              <a:t>elements: </a:t>
            </a:r>
            <a:endParaRPr lang="en-US" dirty="0"/>
          </a:p>
          <a:p>
            <a:pPr lvl="1"/>
            <a:r>
              <a:rPr lang="en-IN" dirty="0" smtClean="0"/>
              <a:t>1st </a:t>
            </a:r>
            <a:r>
              <a:rPr lang="en-IN" dirty="0"/>
              <a:t>Element: Servlet </a:t>
            </a:r>
          </a:p>
          <a:p>
            <a:pPr lvl="1"/>
            <a:r>
              <a:rPr lang="en-IN" dirty="0" smtClean="0"/>
              <a:t>2nd </a:t>
            </a:r>
            <a:r>
              <a:rPr lang="en-IN" dirty="0"/>
              <a:t>Element: Servlet-mapping </a:t>
            </a:r>
          </a:p>
          <a:p>
            <a:r>
              <a:rPr lang="en-US" dirty="0" smtClean="0"/>
              <a:t>Servlet </a:t>
            </a:r>
            <a:r>
              <a:rPr lang="en-US" dirty="0"/>
              <a:t>element is used to define the servlet that should be loaded by the web application. </a:t>
            </a:r>
          </a:p>
          <a:p>
            <a:r>
              <a:rPr lang="en-US" dirty="0" smtClean="0"/>
              <a:t>Servlet-mapping </a:t>
            </a:r>
            <a:r>
              <a:rPr lang="en-US" dirty="0"/>
              <a:t>element is used to map a servlet to a given </a:t>
            </a:r>
            <a:r>
              <a:rPr lang="en-US" dirty="0" err="1"/>
              <a:t>url</a:t>
            </a:r>
            <a:r>
              <a:rPr lang="en-US" dirty="0"/>
              <a:t> or set of </a:t>
            </a:r>
            <a:r>
              <a:rPr lang="en-US" dirty="0" err="1"/>
              <a:t>url’s</a:t>
            </a:r>
            <a:r>
              <a:rPr lang="en-US" dirty="0"/>
              <a:t>. 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64646974"/>
      </p:ext>
    </p:extLst>
  </p:cSld>
  <p:clrMapOvr>
    <a:masterClrMapping/>
  </p:clrMapOvr>
  <p:transition>
    <p:dissolv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Example-</a:t>
            </a:r>
            <a:r>
              <a:rPr lang="en-IN" sz="28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web.xml</a:t>
            </a:r>
            <a:endParaRPr lang="en-IN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IN" sz="2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&lt;?</a:t>
            </a:r>
            <a:r>
              <a:rPr lang="en-IN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xml version="1.0" encoding="ISO-8859-1"?&gt; </a:t>
            </a:r>
            <a:endParaRPr lang="en-IN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IN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&lt;web-app&gt; </a:t>
            </a:r>
            <a:endParaRPr lang="en-IN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IN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&lt;servlet&gt; </a:t>
            </a:r>
            <a:endParaRPr lang="en-IN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IN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&lt;servlet-name&gt;HelloWorld&lt;/servlet-name&gt; </a:t>
            </a:r>
            <a:endParaRPr lang="en-IN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IN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&lt;servlet-class&gt; </a:t>
            </a:r>
            <a:r>
              <a:rPr lang="en-IN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xxx.HelloWorld</a:t>
            </a:r>
            <a:r>
              <a:rPr lang="en-IN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&lt;/servlet-class&gt; </a:t>
            </a:r>
            <a:endParaRPr lang="en-IN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IN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&lt;/servlet&gt; </a:t>
            </a:r>
            <a:endParaRPr lang="en-IN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IN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&lt;servlet-mapping&gt; </a:t>
            </a:r>
            <a:endParaRPr lang="en-IN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IN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&lt;servlet-name&gt;HelloWorld&lt;/servlet-name&gt; </a:t>
            </a:r>
            <a:endParaRPr lang="en-IN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IN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IN" sz="2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url</a:t>
            </a:r>
            <a:r>
              <a:rPr lang="en-IN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-pattern&gt;/HelloWorld&lt;/</a:t>
            </a:r>
            <a:r>
              <a:rPr lang="en-IN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url</a:t>
            </a:r>
            <a:r>
              <a:rPr lang="en-IN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-pattern&gt; </a:t>
            </a:r>
            <a:endParaRPr lang="en-IN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IN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&lt;/servlet-mapping&gt; </a:t>
            </a:r>
            <a:endParaRPr lang="en-IN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IN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&lt;/web-app&gt;</a:t>
            </a:r>
            <a:endParaRPr lang="en-IN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2612582"/>
      </p:ext>
    </p:extLst>
  </p:cSld>
  <p:clrMapOvr>
    <a:masterClrMapping/>
  </p:clrMapOvr>
  <p:transition>
    <p:dissolv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514752" y="337508"/>
            <a:ext cx="8911687" cy="1280890"/>
          </a:xfrm>
          <a:prstGeom prst="rect">
            <a:avLst/>
          </a:prstGeom>
        </p:spPr>
        <p:txBody>
          <a:bodyPr vert="horz" lIns="91438" tIns="45719" rIns="91438" bIns="45719" rtlCol="0" anchor="b"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What is J2EE (or JEE)</a:t>
            </a:r>
            <a:endParaRPr lang="en-US" dirty="0"/>
          </a:p>
        </p:txBody>
      </p:sp>
      <p:sp>
        <p:nvSpPr>
          <p:cNvPr id="5" name="Text Placeholder 2"/>
          <p:cNvSpPr txBox="1">
            <a:spLocks/>
          </p:cNvSpPr>
          <p:nvPr/>
        </p:nvSpPr>
        <p:spPr>
          <a:xfrm>
            <a:off x="1879528" y="1905000"/>
            <a:ext cx="8915400" cy="3777622"/>
          </a:xfrm>
          <a:prstGeom prst="rect">
            <a:avLst/>
          </a:prstGeom>
        </p:spPr>
        <p:txBody>
          <a:bodyPr vert="horz" lIns="91438" tIns="45719" rIns="91438" bIns="45719" rtlCol="0">
            <a:normAutofit/>
          </a:bodyPr>
          <a:lstStyle>
            <a:lvl1pPr marL="0" indent="0" algn="ctr" defTabSz="457189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189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189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189" rtl="0" eaLnBrk="1" latinLnBrk="0" hangingPunct="1">
              <a:spcBef>
                <a:spcPct val="200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189" rtl="0" eaLnBrk="1" latinLnBrk="0" hangingPunct="1">
              <a:spcBef>
                <a:spcPct val="200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189" rtl="0" eaLnBrk="1" latinLnBrk="0" hangingPunct="1">
              <a:spcBef>
                <a:spcPct val="200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189" rtl="0" eaLnBrk="1" latinLnBrk="0" hangingPunct="1">
              <a:spcBef>
                <a:spcPct val="200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189" rtl="0" eaLnBrk="1" latinLnBrk="0" hangingPunct="1">
              <a:spcBef>
                <a:spcPct val="200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189" rtl="0" eaLnBrk="1" latinLnBrk="0" hangingPunct="1">
              <a:spcBef>
                <a:spcPct val="200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800" dirty="0" smtClean="0"/>
              <a:t>Short for </a:t>
            </a:r>
            <a:r>
              <a:rPr lang="en-US" sz="2800" b="1" i="1" dirty="0" smtClean="0"/>
              <a:t>J</a:t>
            </a:r>
            <a:r>
              <a:rPr lang="en-US" sz="2800" i="1" dirty="0" smtClean="0"/>
              <a:t>ava </a:t>
            </a:r>
            <a:r>
              <a:rPr lang="en-US" sz="2800" b="1" i="1" dirty="0" smtClean="0"/>
              <a:t>2</a:t>
            </a:r>
            <a:r>
              <a:rPr lang="en-US" sz="2800" i="1" dirty="0" smtClean="0"/>
              <a:t> Platform </a:t>
            </a:r>
            <a:r>
              <a:rPr lang="en-US" sz="2800" b="1" i="1" dirty="0" smtClean="0"/>
              <a:t>E</a:t>
            </a:r>
            <a:r>
              <a:rPr lang="en-US" sz="2800" i="1" dirty="0" smtClean="0"/>
              <a:t>nterprise </a:t>
            </a:r>
            <a:r>
              <a:rPr lang="en-US" sz="2800" b="1" i="1" dirty="0" smtClean="0"/>
              <a:t>E</a:t>
            </a:r>
            <a:r>
              <a:rPr lang="en-US" sz="2800" i="1" dirty="0" smtClean="0"/>
              <a:t>dition</a:t>
            </a:r>
            <a:r>
              <a:rPr lang="en-US" sz="2800" dirty="0" smtClean="0"/>
              <a:t>. </a:t>
            </a:r>
          </a:p>
          <a:p>
            <a:pPr algn="l"/>
            <a:r>
              <a:rPr lang="en-US" sz="2800" dirty="0" smtClean="0"/>
              <a:t>J2EE is a platform-independent, Java-centric environment from Sun/Oracle for developing, building and deploying Web-based enterprise applications online. </a:t>
            </a:r>
          </a:p>
          <a:p>
            <a:pPr algn="l"/>
            <a:r>
              <a:rPr lang="en-US" sz="2800" dirty="0" smtClean="0"/>
              <a:t>The J2EE platform consists of a set of services, APIs, and protocols that provide the functionality for developing multi-tiered, Web-based applications.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29914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Example-</a:t>
            </a:r>
            <a:r>
              <a:rPr lang="en-US" altLang="en-US" b="1" dirty="0">
                <a:solidFill>
                  <a:srgbClr val="000000"/>
                </a:solidFill>
                <a:ea typeface="Arial Unicode MS" pitchFamily="34" charset="-128"/>
              </a:rPr>
              <a:t> </a:t>
            </a:r>
            <a:r>
              <a:rPr lang="en-US" altLang="en-US" sz="2800" b="1" dirty="0">
                <a:solidFill>
                  <a:srgbClr val="000000"/>
                </a:solidFill>
                <a:latin typeface="Courier New" panose="02070309020205020404" pitchFamily="49" charset="0"/>
                <a:ea typeface="Arial Unicode MS" pitchFamily="34" charset="-128"/>
                <a:cs typeface="Courier New" panose="02070309020205020404" pitchFamily="49" charset="0"/>
              </a:rPr>
              <a:t>Login</a:t>
            </a:r>
            <a:endParaRPr lang="en-IN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31491"/>
            <a:ext cx="10972800" cy="4525963"/>
          </a:xfrm>
        </p:spPr>
        <p:txBody>
          <a:bodyPr>
            <a:noAutofit/>
          </a:bodyPr>
          <a:lstStyle/>
          <a:p>
            <a:pPr marL="609600" indent="-609600">
              <a:lnSpc>
                <a:spcPct val="80000"/>
              </a:lnSpc>
              <a:buNone/>
            </a:pPr>
            <a:r>
              <a:rPr lang="en-US" altLang="en-US" sz="1800" dirty="0" smtClean="0">
                <a:solidFill>
                  <a:srgbClr val="000000"/>
                </a:solidFill>
                <a:latin typeface="Courier New" panose="02070309020205020404" pitchFamily="49" charset="0"/>
                <a:ea typeface="Arial Unicode MS" pitchFamily="34" charset="-128"/>
                <a:cs typeface="Courier New" panose="02070309020205020404" pitchFamily="49" charset="0"/>
              </a:rPr>
              <a:t>import </a:t>
            </a:r>
            <a:r>
              <a:rPr lang="en-US" altLang="en-US" sz="1800" dirty="0" err="1">
                <a:solidFill>
                  <a:srgbClr val="000000"/>
                </a:solidFill>
                <a:latin typeface="Courier New" panose="02070309020205020404" pitchFamily="49" charset="0"/>
                <a:ea typeface="Arial Unicode MS" pitchFamily="34" charset="-128"/>
                <a:cs typeface="Courier New" panose="02070309020205020404" pitchFamily="49" charset="0"/>
              </a:rPr>
              <a:t>javax.servlet.http</a:t>
            </a:r>
            <a:r>
              <a:rPr lang="en-US" altLang="en-US" sz="1800" dirty="0">
                <a:solidFill>
                  <a:srgbClr val="000000"/>
                </a:solidFill>
                <a:latin typeface="Courier New" panose="02070309020205020404" pitchFamily="49" charset="0"/>
                <a:ea typeface="Arial Unicode MS" pitchFamily="34" charset="-128"/>
                <a:cs typeface="Courier New" panose="02070309020205020404" pitchFamily="49" charset="0"/>
              </a:rPr>
              <a:t>.*;</a:t>
            </a:r>
          </a:p>
          <a:p>
            <a:pPr marL="609600" indent="-609600">
              <a:lnSpc>
                <a:spcPct val="80000"/>
              </a:lnSpc>
              <a:buNone/>
            </a:pPr>
            <a:r>
              <a:rPr lang="en-US" altLang="en-US" sz="1800" dirty="0">
                <a:solidFill>
                  <a:srgbClr val="000000"/>
                </a:solidFill>
                <a:latin typeface="Courier New" panose="02070309020205020404" pitchFamily="49" charset="0"/>
                <a:ea typeface="Arial Unicode MS" pitchFamily="34" charset="-128"/>
                <a:cs typeface="Courier New" panose="02070309020205020404" pitchFamily="49" charset="0"/>
              </a:rPr>
              <a:t>import java.io.*;</a:t>
            </a:r>
          </a:p>
          <a:p>
            <a:pPr marL="609600" indent="-609600">
              <a:lnSpc>
                <a:spcPct val="80000"/>
              </a:lnSpc>
              <a:buNone/>
            </a:pPr>
            <a:r>
              <a:rPr lang="en-US" altLang="en-US" sz="1800" b="1" dirty="0">
                <a:solidFill>
                  <a:srgbClr val="000000"/>
                </a:solidFill>
                <a:latin typeface="Courier New" panose="02070309020205020404" pitchFamily="49" charset="0"/>
                <a:ea typeface="Arial Unicode MS" pitchFamily="34" charset="-128"/>
                <a:cs typeface="Courier New" panose="02070309020205020404" pitchFamily="49" charset="0"/>
              </a:rPr>
              <a:t>public class Login extends </a:t>
            </a:r>
            <a:r>
              <a:rPr lang="en-US" altLang="en-US" sz="1800" b="1" dirty="0" err="1">
                <a:solidFill>
                  <a:srgbClr val="000000"/>
                </a:solidFill>
                <a:latin typeface="Courier New" panose="02070309020205020404" pitchFamily="49" charset="0"/>
                <a:ea typeface="Arial Unicode MS" pitchFamily="34" charset="-128"/>
                <a:cs typeface="Courier New" panose="02070309020205020404" pitchFamily="49" charset="0"/>
              </a:rPr>
              <a:t>HttpServlet</a:t>
            </a:r>
            <a:r>
              <a:rPr lang="en-US" altLang="en-US" sz="1800" b="1" dirty="0">
                <a:solidFill>
                  <a:srgbClr val="000000"/>
                </a:solidFill>
                <a:latin typeface="Courier New" panose="02070309020205020404" pitchFamily="49" charset="0"/>
                <a:ea typeface="Arial Unicode MS" pitchFamily="34" charset="-128"/>
                <a:cs typeface="Courier New" panose="02070309020205020404" pitchFamily="49" charset="0"/>
              </a:rPr>
              <a:t> {</a:t>
            </a:r>
          </a:p>
          <a:p>
            <a:pPr marL="609600" indent="-609600">
              <a:lnSpc>
                <a:spcPct val="80000"/>
              </a:lnSpc>
              <a:buNone/>
            </a:pPr>
            <a:r>
              <a:rPr lang="en-US" altLang="en-US" sz="1800" b="1" dirty="0">
                <a:solidFill>
                  <a:srgbClr val="000000"/>
                </a:solidFill>
                <a:latin typeface="Courier New" panose="02070309020205020404" pitchFamily="49" charset="0"/>
                <a:ea typeface="Arial Unicode MS" pitchFamily="34" charset="-128"/>
                <a:cs typeface="Courier New" panose="02070309020205020404" pitchFamily="49" charset="0"/>
              </a:rPr>
              <a:t>  public void </a:t>
            </a:r>
            <a:r>
              <a:rPr lang="en-US" altLang="en-US" sz="1800" b="1" dirty="0" err="1">
                <a:solidFill>
                  <a:srgbClr val="000000"/>
                </a:solidFill>
                <a:latin typeface="Courier New" panose="02070309020205020404" pitchFamily="49" charset="0"/>
                <a:ea typeface="Arial Unicode MS" pitchFamily="34" charset="-128"/>
                <a:cs typeface="Courier New" panose="02070309020205020404" pitchFamily="49" charset="0"/>
              </a:rPr>
              <a:t>doPost</a:t>
            </a:r>
            <a:r>
              <a:rPr lang="en-US" altLang="en-US" sz="1800" b="1" dirty="0">
                <a:solidFill>
                  <a:srgbClr val="000000"/>
                </a:solidFill>
                <a:latin typeface="Courier New" panose="02070309020205020404" pitchFamily="49" charset="0"/>
                <a:ea typeface="Arial Unicode MS" pitchFamily="34" charset="-128"/>
                <a:cs typeface="Courier New" panose="02070309020205020404" pitchFamily="49" charset="0"/>
              </a:rPr>
              <a:t>(</a:t>
            </a:r>
            <a:r>
              <a:rPr lang="en-US" altLang="en-US" sz="1800" b="1" dirty="0" err="1">
                <a:solidFill>
                  <a:srgbClr val="000000"/>
                </a:solidFill>
                <a:latin typeface="Courier New" panose="02070309020205020404" pitchFamily="49" charset="0"/>
                <a:ea typeface="Arial Unicode MS" pitchFamily="34" charset="-128"/>
                <a:cs typeface="Courier New" panose="02070309020205020404" pitchFamily="49" charset="0"/>
              </a:rPr>
              <a:t>HttpServletRequest</a:t>
            </a:r>
            <a:r>
              <a:rPr lang="en-US" altLang="en-US" sz="1800" b="1" dirty="0">
                <a:solidFill>
                  <a:srgbClr val="000000"/>
                </a:solidFill>
                <a:latin typeface="Courier New" panose="02070309020205020404" pitchFamily="49" charset="0"/>
                <a:ea typeface="Arial Unicode MS" pitchFamily="34" charset="-128"/>
                <a:cs typeface="Courier New" panose="02070309020205020404" pitchFamily="49" charset="0"/>
              </a:rPr>
              <a:t> request, </a:t>
            </a:r>
            <a:r>
              <a:rPr lang="en-US" altLang="en-US" sz="1800" b="1" dirty="0" err="1">
                <a:solidFill>
                  <a:srgbClr val="000000"/>
                </a:solidFill>
                <a:latin typeface="Courier New" panose="02070309020205020404" pitchFamily="49" charset="0"/>
                <a:ea typeface="Arial Unicode MS" pitchFamily="34" charset="-128"/>
                <a:cs typeface="Courier New" panose="02070309020205020404" pitchFamily="49" charset="0"/>
              </a:rPr>
              <a:t>HttpServletResponse</a:t>
            </a:r>
            <a:r>
              <a:rPr lang="en-US" altLang="en-US" sz="1800" b="1" dirty="0">
                <a:solidFill>
                  <a:srgbClr val="000000"/>
                </a:solidFill>
                <a:latin typeface="Courier New" panose="02070309020205020404" pitchFamily="49" charset="0"/>
                <a:ea typeface="Arial Unicode MS" pitchFamily="34" charset="-128"/>
                <a:cs typeface="Courier New" panose="02070309020205020404" pitchFamily="49" charset="0"/>
              </a:rPr>
              <a:t> response) {</a:t>
            </a:r>
          </a:p>
          <a:p>
            <a:pPr marL="609600" indent="-609600">
              <a:lnSpc>
                <a:spcPct val="80000"/>
              </a:lnSpc>
              <a:buNone/>
            </a:pPr>
            <a:r>
              <a:rPr lang="en-US" altLang="en-US" sz="1800" dirty="0">
                <a:solidFill>
                  <a:srgbClr val="000000"/>
                </a:solidFill>
                <a:latin typeface="Courier New" panose="02070309020205020404" pitchFamily="49" charset="0"/>
                <a:ea typeface="Arial Unicode MS" pitchFamily="34" charset="-128"/>
                <a:cs typeface="Courier New" panose="02070309020205020404" pitchFamily="49" charset="0"/>
              </a:rPr>
              <a:t>    // Get the parameter from the request</a:t>
            </a:r>
          </a:p>
          <a:p>
            <a:pPr marL="609600" indent="-609600">
              <a:lnSpc>
                <a:spcPct val="80000"/>
              </a:lnSpc>
              <a:buNone/>
            </a:pPr>
            <a:r>
              <a:rPr lang="en-US" altLang="en-US" sz="1800" dirty="0">
                <a:solidFill>
                  <a:srgbClr val="000000"/>
                </a:solidFill>
                <a:latin typeface="Courier New" panose="02070309020205020404" pitchFamily="49" charset="0"/>
                <a:ea typeface="Arial Unicode MS" pitchFamily="34" charset="-128"/>
                <a:cs typeface="Courier New" panose="02070309020205020404" pitchFamily="49" charset="0"/>
              </a:rPr>
              <a:t>    String username = </a:t>
            </a:r>
            <a:r>
              <a:rPr lang="en-US" altLang="en-US" sz="1800" dirty="0" err="1">
                <a:solidFill>
                  <a:srgbClr val="000000"/>
                </a:solidFill>
                <a:latin typeface="Courier New" panose="02070309020205020404" pitchFamily="49" charset="0"/>
                <a:ea typeface="Arial Unicode MS" pitchFamily="34" charset="-128"/>
                <a:cs typeface="Courier New" panose="02070309020205020404" pitchFamily="49" charset="0"/>
              </a:rPr>
              <a:t>request.getParameter</a:t>
            </a:r>
            <a:r>
              <a:rPr lang="en-US" altLang="en-US" sz="1800" dirty="0">
                <a:solidFill>
                  <a:srgbClr val="000000"/>
                </a:solidFill>
                <a:latin typeface="Courier New" panose="02070309020205020404" pitchFamily="49" charset="0"/>
                <a:ea typeface="Arial Unicode MS" pitchFamily="34" charset="-128"/>
                <a:cs typeface="Courier New" panose="02070309020205020404" pitchFamily="49" charset="0"/>
              </a:rPr>
              <a:t>("username");</a:t>
            </a:r>
          </a:p>
          <a:p>
            <a:pPr marL="609600" indent="-609600">
              <a:lnSpc>
                <a:spcPct val="80000"/>
              </a:lnSpc>
              <a:buNone/>
            </a:pPr>
            <a:r>
              <a:rPr lang="en-US" altLang="en-US" sz="1800" dirty="0">
                <a:solidFill>
                  <a:srgbClr val="000000"/>
                </a:solidFill>
                <a:latin typeface="Courier New" panose="02070309020205020404" pitchFamily="49" charset="0"/>
                <a:ea typeface="Arial Unicode MS" pitchFamily="34" charset="-128"/>
                <a:cs typeface="Courier New" panose="02070309020205020404" pitchFamily="49" charset="0"/>
              </a:rPr>
              <a:t>    // Send the response back to the user</a:t>
            </a:r>
          </a:p>
          <a:p>
            <a:pPr marL="609600" indent="-609600">
              <a:lnSpc>
                <a:spcPct val="80000"/>
              </a:lnSpc>
              <a:buNone/>
            </a:pPr>
            <a:r>
              <a:rPr lang="en-US" altLang="en-US" sz="1800" dirty="0">
                <a:solidFill>
                  <a:srgbClr val="000000"/>
                </a:solidFill>
                <a:latin typeface="Courier New" panose="02070309020205020404" pitchFamily="49" charset="0"/>
                <a:ea typeface="Arial Unicode MS" pitchFamily="34" charset="-128"/>
                <a:cs typeface="Courier New" panose="02070309020205020404" pitchFamily="49" charset="0"/>
              </a:rPr>
              <a:t>    try { </a:t>
            </a:r>
          </a:p>
          <a:p>
            <a:pPr marL="609600" indent="-609600">
              <a:lnSpc>
                <a:spcPct val="80000"/>
              </a:lnSpc>
              <a:buNone/>
            </a:pPr>
            <a:r>
              <a:rPr lang="en-US" altLang="en-US" sz="1800" dirty="0">
                <a:solidFill>
                  <a:srgbClr val="000000"/>
                </a:solidFill>
                <a:latin typeface="Courier New" panose="02070309020205020404" pitchFamily="49" charset="0"/>
                <a:ea typeface="Arial Unicode MS" pitchFamily="34" charset="-128"/>
                <a:cs typeface="Courier New" panose="02070309020205020404" pitchFamily="49" charset="0"/>
              </a:rPr>
              <a:t>      </a:t>
            </a:r>
            <a:r>
              <a:rPr lang="en-US" altLang="en-US" sz="1800" dirty="0" err="1">
                <a:solidFill>
                  <a:srgbClr val="000000"/>
                </a:solidFill>
                <a:latin typeface="Courier New" panose="02070309020205020404" pitchFamily="49" charset="0"/>
                <a:ea typeface="Arial Unicode MS" pitchFamily="34" charset="-128"/>
                <a:cs typeface="Courier New" panose="02070309020205020404" pitchFamily="49" charset="0"/>
              </a:rPr>
              <a:t>response.setContentType</a:t>
            </a:r>
            <a:r>
              <a:rPr lang="en-US" altLang="en-US" sz="1800" dirty="0">
                <a:solidFill>
                  <a:srgbClr val="000000"/>
                </a:solidFill>
                <a:latin typeface="Courier New" panose="02070309020205020404" pitchFamily="49" charset="0"/>
                <a:ea typeface="Arial Unicode MS" pitchFamily="34" charset="-128"/>
                <a:cs typeface="Courier New" panose="02070309020205020404" pitchFamily="49" charset="0"/>
              </a:rPr>
              <a:t>("text/html");</a:t>
            </a:r>
          </a:p>
          <a:p>
            <a:pPr marL="609600" indent="-609600">
              <a:lnSpc>
                <a:spcPct val="80000"/>
              </a:lnSpc>
              <a:buNone/>
            </a:pPr>
            <a:r>
              <a:rPr lang="en-US" altLang="en-US" sz="1800" dirty="0">
                <a:solidFill>
                  <a:srgbClr val="000000"/>
                </a:solidFill>
                <a:latin typeface="Courier New" panose="02070309020205020404" pitchFamily="49" charset="0"/>
                <a:ea typeface="Arial Unicode MS" pitchFamily="34" charset="-128"/>
                <a:cs typeface="Courier New" panose="02070309020205020404" pitchFamily="49" charset="0"/>
              </a:rPr>
              <a:t>      </a:t>
            </a:r>
            <a:r>
              <a:rPr lang="en-US" altLang="en-US" sz="1800" dirty="0" err="1">
                <a:solidFill>
                  <a:srgbClr val="000000"/>
                </a:solidFill>
                <a:latin typeface="Courier New" panose="02070309020205020404" pitchFamily="49" charset="0"/>
                <a:ea typeface="Arial Unicode MS" pitchFamily="34" charset="-128"/>
                <a:cs typeface="Courier New" panose="02070309020205020404" pitchFamily="49" charset="0"/>
              </a:rPr>
              <a:t>PrintWriter</a:t>
            </a:r>
            <a:r>
              <a:rPr lang="en-US" altLang="en-US" sz="1800" dirty="0">
                <a:solidFill>
                  <a:srgbClr val="000000"/>
                </a:solidFill>
                <a:latin typeface="Courier New" panose="02070309020205020404" pitchFamily="49" charset="0"/>
                <a:ea typeface="Arial Unicode MS" pitchFamily="34" charset="-128"/>
                <a:cs typeface="Courier New" panose="02070309020205020404" pitchFamily="49" charset="0"/>
              </a:rPr>
              <a:t> writer = </a:t>
            </a:r>
            <a:r>
              <a:rPr lang="en-US" altLang="en-US" sz="1800" dirty="0" err="1">
                <a:solidFill>
                  <a:srgbClr val="000000"/>
                </a:solidFill>
                <a:latin typeface="Courier New" panose="02070309020205020404" pitchFamily="49" charset="0"/>
                <a:ea typeface="Arial Unicode MS" pitchFamily="34" charset="-128"/>
                <a:cs typeface="Courier New" panose="02070309020205020404" pitchFamily="49" charset="0"/>
              </a:rPr>
              <a:t>response.getWriter</a:t>
            </a:r>
            <a:r>
              <a:rPr lang="en-US" altLang="en-US" sz="1800" dirty="0">
                <a:solidFill>
                  <a:srgbClr val="000000"/>
                </a:solidFill>
                <a:latin typeface="Courier New" panose="02070309020205020404" pitchFamily="49" charset="0"/>
                <a:ea typeface="Arial Unicode MS" pitchFamily="34" charset="-128"/>
                <a:cs typeface="Courier New" panose="02070309020205020404" pitchFamily="49" charset="0"/>
              </a:rPr>
              <a:t>();</a:t>
            </a:r>
          </a:p>
          <a:p>
            <a:pPr marL="609600" indent="-609600">
              <a:lnSpc>
                <a:spcPct val="80000"/>
              </a:lnSpc>
              <a:buNone/>
            </a:pPr>
            <a:r>
              <a:rPr lang="en-US" altLang="en-US" sz="1800" dirty="0">
                <a:solidFill>
                  <a:srgbClr val="000000"/>
                </a:solidFill>
                <a:latin typeface="Courier New" panose="02070309020205020404" pitchFamily="49" charset="0"/>
                <a:ea typeface="Arial Unicode MS" pitchFamily="34" charset="-128"/>
                <a:cs typeface="Courier New" panose="02070309020205020404" pitchFamily="49" charset="0"/>
              </a:rPr>
              <a:t>      </a:t>
            </a:r>
            <a:r>
              <a:rPr lang="en-US" altLang="en-US" sz="1800" dirty="0" err="1">
                <a:solidFill>
                  <a:srgbClr val="000000"/>
                </a:solidFill>
                <a:latin typeface="Courier New" panose="02070309020205020404" pitchFamily="49" charset="0"/>
                <a:ea typeface="Arial Unicode MS" pitchFamily="34" charset="-128"/>
                <a:cs typeface="Courier New" panose="02070309020205020404" pitchFamily="49" charset="0"/>
              </a:rPr>
              <a:t>writer.println</a:t>
            </a:r>
            <a:r>
              <a:rPr lang="en-US" altLang="en-US" sz="1800" dirty="0">
                <a:solidFill>
                  <a:srgbClr val="000000"/>
                </a:solidFill>
                <a:latin typeface="Courier New" panose="02070309020205020404" pitchFamily="49" charset="0"/>
                <a:ea typeface="Arial Unicode MS" pitchFamily="34" charset="-128"/>
                <a:cs typeface="Courier New" panose="02070309020205020404" pitchFamily="49" charset="0"/>
              </a:rPr>
              <a:t>("&lt;html&gt;&lt;body&gt;");</a:t>
            </a:r>
          </a:p>
          <a:p>
            <a:pPr marL="609600" indent="-609600">
              <a:lnSpc>
                <a:spcPct val="80000"/>
              </a:lnSpc>
              <a:buNone/>
            </a:pPr>
            <a:r>
              <a:rPr lang="en-US" altLang="en-US" sz="1800" dirty="0">
                <a:solidFill>
                  <a:srgbClr val="000000"/>
                </a:solidFill>
                <a:latin typeface="Courier New" panose="02070309020205020404" pitchFamily="49" charset="0"/>
                <a:ea typeface="Arial Unicode MS" pitchFamily="34" charset="-128"/>
                <a:cs typeface="Courier New" panose="02070309020205020404" pitchFamily="49" charset="0"/>
              </a:rPr>
              <a:t>      </a:t>
            </a:r>
            <a:r>
              <a:rPr lang="en-US" altLang="en-US" sz="1800" dirty="0" err="1">
                <a:solidFill>
                  <a:srgbClr val="000000"/>
                </a:solidFill>
                <a:latin typeface="Courier New" panose="02070309020205020404" pitchFamily="49" charset="0"/>
                <a:ea typeface="Arial Unicode MS" pitchFamily="34" charset="-128"/>
                <a:cs typeface="Courier New" panose="02070309020205020404" pitchFamily="49" charset="0"/>
              </a:rPr>
              <a:t>writer.println</a:t>
            </a:r>
            <a:r>
              <a:rPr lang="en-US" altLang="en-US" sz="1800" dirty="0">
                <a:solidFill>
                  <a:srgbClr val="000000"/>
                </a:solidFill>
                <a:latin typeface="Courier New" panose="02070309020205020404" pitchFamily="49" charset="0"/>
                <a:ea typeface="Arial Unicode MS" pitchFamily="34" charset="-128"/>
                <a:cs typeface="Courier New" panose="02070309020205020404" pitchFamily="49" charset="0"/>
              </a:rPr>
              <a:t>("Thank you, " + username + ". You are now logged into the system.");</a:t>
            </a:r>
          </a:p>
          <a:p>
            <a:pPr marL="609600" indent="-609600">
              <a:lnSpc>
                <a:spcPct val="80000"/>
              </a:lnSpc>
              <a:buNone/>
            </a:pPr>
            <a:r>
              <a:rPr lang="en-US" altLang="en-US" sz="1800" dirty="0">
                <a:solidFill>
                  <a:srgbClr val="000000"/>
                </a:solidFill>
                <a:latin typeface="Courier New" panose="02070309020205020404" pitchFamily="49" charset="0"/>
                <a:ea typeface="Arial Unicode MS" pitchFamily="34" charset="-128"/>
                <a:cs typeface="Courier New" panose="02070309020205020404" pitchFamily="49" charset="0"/>
              </a:rPr>
              <a:t>      </a:t>
            </a:r>
            <a:r>
              <a:rPr lang="en-US" altLang="en-US" sz="1800" dirty="0" err="1">
                <a:solidFill>
                  <a:srgbClr val="000000"/>
                </a:solidFill>
                <a:latin typeface="Courier New" panose="02070309020205020404" pitchFamily="49" charset="0"/>
                <a:ea typeface="Arial Unicode MS" pitchFamily="34" charset="-128"/>
                <a:cs typeface="Courier New" panose="02070309020205020404" pitchFamily="49" charset="0"/>
              </a:rPr>
              <a:t>writer.println</a:t>
            </a:r>
            <a:r>
              <a:rPr lang="en-US" altLang="en-US" sz="1800" dirty="0">
                <a:solidFill>
                  <a:srgbClr val="000000"/>
                </a:solidFill>
                <a:latin typeface="Courier New" panose="02070309020205020404" pitchFamily="49" charset="0"/>
                <a:ea typeface="Arial Unicode MS" pitchFamily="34" charset="-128"/>
                <a:cs typeface="Courier New" panose="02070309020205020404" pitchFamily="49" charset="0"/>
              </a:rPr>
              <a:t>("&lt;/body&gt;&lt;/html&gt;");</a:t>
            </a:r>
          </a:p>
          <a:p>
            <a:pPr marL="609600" indent="-609600">
              <a:lnSpc>
                <a:spcPct val="80000"/>
              </a:lnSpc>
              <a:buNone/>
            </a:pPr>
            <a:r>
              <a:rPr lang="en-US" altLang="en-US" sz="1800" dirty="0">
                <a:solidFill>
                  <a:srgbClr val="000000"/>
                </a:solidFill>
                <a:latin typeface="Courier New" panose="02070309020205020404" pitchFamily="49" charset="0"/>
                <a:ea typeface="Arial Unicode MS" pitchFamily="34" charset="-128"/>
                <a:cs typeface="Courier New" panose="02070309020205020404" pitchFamily="49" charset="0"/>
              </a:rPr>
              <a:t>      </a:t>
            </a:r>
            <a:r>
              <a:rPr lang="en-US" altLang="en-US" sz="1800" dirty="0" err="1">
                <a:solidFill>
                  <a:srgbClr val="000000"/>
                </a:solidFill>
                <a:latin typeface="Courier New" panose="02070309020205020404" pitchFamily="49" charset="0"/>
                <a:ea typeface="Arial Unicode MS" pitchFamily="34" charset="-128"/>
                <a:cs typeface="Courier New" panose="02070309020205020404" pitchFamily="49" charset="0"/>
              </a:rPr>
              <a:t>writer.close</a:t>
            </a:r>
            <a:r>
              <a:rPr lang="en-US" altLang="en-US" sz="1800" dirty="0">
                <a:solidFill>
                  <a:srgbClr val="000000"/>
                </a:solidFill>
                <a:latin typeface="Courier New" panose="02070309020205020404" pitchFamily="49" charset="0"/>
                <a:ea typeface="Arial Unicode MS" pitchFamily="34" charset="-128"/>
                <a:cs typeface="Courier New" panose="02070309020205020404" pitchFamily="49" charset="0"/>
              </a:rPr>
              <a:t>();</a:t>
            </a:r>
          </a:p>
          <a:p>
            <a:pPr marL="609600" indent="-609600">
              <a:lnSpc>
                <a:spcPct val="80000"/>
              </a:lnSpc>
              <a:buNone/>
            </a:pPr>
            <a:r>
              <a:rPr lang="en-US" altLang="en-US" sz="1800" dirty="0">
                <a:solidFill>
                  <a:srgbClr val="000000"/>
                </a:solidFill>
                <a:latin typeface="Courier New" panose="02070309020205020404" pitchFamily="49" charset="0"/>
                <a:ea typeface="Arial Unicode MS" pitchFamily="34" charset="-128"/>
                <a:cs typeface="Courier New" panose="02070309020205020404" pitchFamily="49" charset="0"/>
              </a:rPr>
              <a:t>    } catch (Exception e) {</a:t>
            </a:r>
          </a:p>
          <a:p>
            <a:pPr marL="609600" indent="-609600">
              <a:lnSpc>
                <a:spcPct val="80000"/>
              </a:lnSpc>
              <a:buNone/>
            </a:pPr>
            <a:r>
              <a:rPr lang="en-US" altLang="en-US" sz="1800" dirty="0">
                <a:solidFill>
                  <a:srgbClr val="000000"/>
                </a:solidFill>
                <a:latin typeface="Courier New" panose="02070309020205020404" pitchFamily="49" charset="0"/>
                <a:ea typeface="Arial Unicode MS" pitchFamily="34" charset="-128"/>
                <a:cs typeface="Courier New" panose="02070309020205020404" pitchFamily="49" charset="0"/>
              </a:rPr>
              <a:t>      </a:t>
            </a:r>
            <a:r>
              <a:rPr lang="en-US" altLang="en-US" sz="1800" dirty="0" err="1">
                <a:solidFill>
                  <a:srgbClr val="000000"/>
                </a:solidFill>
                <a:latin typeface="Courier New" panose="02070309020205020404" pitchFamily="49" charset="0"/>
                <a:ea typeface="Arial Unicode MS" pitchFamily="34" charset="-128"/>
                <a:cs typeface="Courier New" panose="02070309020205020404" pitchFamily="49" charset="0"/>
              </a:rPr>
              <a:t>e.printStackTrace</a:t>
            </a:r>
            <a:r>
              <a:rPr lang="en-US" altLang="en-US" sz="1800" dirty="0">
                <a:solidFill>
                  <a:srgbClr val="000000"/>
                </a:solidFill>
                <a:latin typeface="Courier New" panose="02070309020205020404" pitchFamily="49" charset="0"/>
                <a:ea typeface="Arial Unicode MS" pitchFamily="34" charset="-128"/>
                <a:cs typeface="Courier New" panose="02070309020205020404" pitchFamily="49" charset="0"/>
              </a:rPr>
              <a:t>();</a:t>
            </a:r>
          </a:p>
          <a:p>
            <a:pPr marL="609600" indent="-609600">
              <a:lnSpc>
                <a:spcPct val="80000"/>
              </a:lnSpc>
              <a:buNone/>
            </a:pPr>
            <a:r>
              <a:rPr lang="en-US" altLang="en-US" sz="1800" dirty="0">
                <a:solidFill>
                  <a:srgbClr val="000000"/>
                </a:solidFill>
                <a:latin typeface="Courier New" panose="02070309020205020404" pitchFamily="49" charset="0"/>
                <a:ea typeface="Arial Unicode MS" pitchFamily="34" charset="-128"/>
                <a:cs typeface="Courier New" panose="02070309020205020404" pitchFamily="49" charset="0"/>
              </a:rPr>
              <a:t>    }</a:t>
            </a:r>
          </a:p>
          <a:p>
            <a:pPr marL="609600" indent="-609600">
              <a:lnSpc>
                <a:spcPct val="80000"/>
              </a:lnSpc>
              <a:buNone/>
            </a:pPr>
            <a:r>
              <a:rPr lang="en-US" altLang="en-US" sz="1800" dirty="0">
                <a:solidFill>
                  <a:srgbClr val="000000"/>
                </a:solidFill>
                <a:latin typeface="Courier New" panose="02070309020205020404" pitchFamily="49" charset="0"/>
                <a:ea typeface="Arial Unicode MS" pitchFamily="34" charset="-128"/>
                <a:cs typeface="Courier New" panose="02070309020205020404" pitchFamily="49" charset="0"/>
              </a:rPr>
              <a:t>  }</a:t>
            </a:r>
          </a:p>
          <a:p>
            <a:pPr marL="609600" indent="-609600">
              <a:lnSpc>
                <a:spcPct val="80000"/>
              </a:lnSpc>
              <a:buNone/>
            </a:pPr>
            <a:r>
              <a:rPr lang="en-US" altLang="en-US" sz="1800" dirty="0">
                <a:solidFill>
                  <a:srgbClr val="000000"/>
                </a:solidFill>
                <a:latin typeface="Courier New" panose="02070309020205020404" pitchFamily="49" charset="0"/>
                <a:ea typeface="Arial Unicode MS" pitchFamily="34" charset="-128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endParaRPr lang="en-IN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8535041"/>
      </p:ext>
    </p:extLst>
  </p:cSld>
  <p:clrMapOvr>
    <a:masterClrMapping/>
  </p:clrMapOvr>
  <p:transition>
    <p:dissolv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Login.html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609600" indent="-609600">
              <a:buNone/>
            </a:pPr>
            <a:r>
              <a:rPr lang="en-US" altLang="en-US" dirty="0" smtClean="0">
                <a:solidFill>
                  <a:srgbClr val="000000"/>
                </a:solidFill>
                <a:ea typeface="Arial Unicode MS" pitchFamily="34" charset="-128"/>
              </a:rPr>
              <a:t>&lt;</a:t>
            </a:r>
            <a:r>
              <a:rPr lang="en-US" altLang="en-US" dirty="0">
                <a:solidFill>
                  <a:srgbClr val="000000"/>
                </a:solidFill>
                <a:ea typeface="Arial Unicode MS" pitchFamily="34" charset="-128"/>
              </a:rPr>
              <a:t>html&gt;</a:t>
            </a:r>
          </a:p>
          <a:p>
            <a:pPr marL="609600" indent="-609600">
              <a:buNone/>
            </a:pPr>
            <a:r>
              <a:rPr lang="en-US" altLang="en-US" dirty="0">
                <a:solidFill>
                  <a:srgbClr val="000000"/>
                </a:solidFill>
                <a:ea typeface="Arial Unicode MS" pitchFamily="34" charset="-128"/>
              </a:rPr>
              <a:t>  &lt;head&gt;</a:t>
            </a:r>
          </a:p>
          <a:p>
            <a:pPr marL="609600" indent="-609600">
              <a:buNone/>
            </a:pPr>
            <a:r>
              <a:rPr lang="en-US" altLang="en-US" dirty="0">
                <a:solidFill>
                  <a:srgbClr val="000000"/>
                </a:solidFill>
                <a:ea typeface="Arial Unicode MS" pitchFamily="34" charset="-128"/>
              </a:rPr>
              <a:t>    &lt;title&gt;Login&lt;/title&gt;</a:t>
            </a:r>
          </a:p>
          <a:p>
            <a:pPr marL="609600" indent="-609600">
              <a:buNone/>
            </a:pPr>
            <a:r>
              <a:rPr lang="en-US" altLang="en-US" dirty="0">
                <a:solidFill>
                  <a:srgbClr val="000000"/>
                </a:solidFill>
                <a:ea typeface="Arial Unicode MS" pitchFamily="34" charset="-128"/>
              </a:rPr>
              <a:t>  &lt;/head&gt;</a:t>
            </a:r>
          </a:p>
          <a:p>
            <a:pPr marL="609600" indent="-609600">
              <a:buNone/>
            </a:pPr>
            <a:r>
              <a:rPr lang="en-US" altLang="en-US" dirty="0">
                <a:solidFill>
                  <a:srgbClr val="000000"/>
                </a:solidFill>
                <a:ea typeface="Arial Unicode MS" pitchFamily="34" charset="-128"/>
              </a:rPr>
              <a:t>  &lt;body&gt;</a:t>
            </a:r>
          </a:p>
          <a:p>
            <a:pPr marL="609600" indent="-609600">
              <a:buNone/>
            </a:pPr>
            <a:r>
              <a:rPr lang="en-US" altLang="en-US" dirty="0">
                <a:solidFill>
                  <a:srgbClr val="000000"/>
                </a:solidFill>
                <a:ea typeface="Arial Unicode MS" pitchFamily="34" charset="-128"/>
              </a:rPr>
              <a:t>    &lt;h1&gt;Login&lt;/h1&gt;</a:t>
            </a:r>
          </a:p>
          <a:p>
            <a:pPr marL="609600" indent="-609600">
              <a:buNone/>
            </a:pPr>
            <a:r>
              <a:rPr lang="en-US" altLang="en-US" dirty="0">
                <a:solidFill>
                  <a:srgbClr val="000000"/>
                </a:solidFill>
                <a:ea typeface="Arial Unicode MS" pitchFamily="34" charset="-128"/>
              </a:rPr>
              <a:t>    Please enter your username and password</a:t>
            </a:r>
          </a:p>
          <a:p>
            <a:pPr marL="609600" indent="-609600">
              <a:buNone/>
            </a:pPr>
            <a:r>
              <a:rPr lang="en-US" altLang="en-US" dirty="0">
                <a:solidFill>
                  <a:srgbClr val="000000"/>
                </a:solidFill>
                <a:ea typeface="Arial Unicode MS" pitchFamily="34" charset="-128"/>
              </a:rPr>
              <a:t>    &lt;form action</a:t>
            </a:r>
            <a:r>
              <a:rPr lang="en-US" altLang="en-US" dirty="0" smtClean="0">
                <a:solidFill>
                  <a:srgbClr val="000000"/>
                </a:solidFill>
                <a:ea typeface="Arial Unicode MS" pitchFamily="34" charset="-128"/>
              </a:rPr>
              <a:t>="Login</a:t>
            </a:r>
            <a:r>
              <a:rPr lang="en-US" altLang="en-US" dirty="0">
                <a:solidFill>
                  <a:srgbClr val="000000"/>
                </a:solidFill>
                <a:ea typeface="Arial Unicode MS" pitchFamily="34" charset="-128"/>
              </a:rPr>
              <a:t>" method="POST"&gt;</a:t>
            </a:r>
          </a:p>
          <a:p>
            <a:pPr marL="609600" indent="-609600">
              <a:buNone/>
            </a:pPr>
            <a:r>
              <a:rPr lang="en-US" altLang="en-US" dirty="0">
                <a:solidFill>
                  <a:srgbClr val="000000"/>
                </a:solidFill>
                <a:ea typeface="Arial Unicode MS" pitchFamily="34" charset="-128"/>
              </a:rPr>
              <a:t>      &lt;p&gt;&lt;input type="text" name="username" length="40"&gt;</a:t>
            </a:r>
          </a:p>
          <a:p>
            <a:pPr marL="609600" indent="-609600">
              <a:buNone/>
            </a:pPr>
            <a:r>
              <a:rPr lang="en-US" altLang="en-US" dirty="0">
                <a:solidFill>
                  <a:srgbClr val="000000"/>
                </a:solidFill>
                <a:ea typeface="Arial Unicode MS" pitchFamily="34" charset="-128"/>
              </a:rPr>
              <a:t>      &lt;p&gt;&lt;input type="password" name="password" length="40"&gt;</a:t>
            </a:r>
          </a:p>
          <a:p>
            <a:pPr marL="609600" indent="-609600">
              <a:buNone/>
            </a:pPr>
            <a:r>
              <a:rPr lang="en-US" altLang="en-US" dirty="0">
                <a:solidFill>
                  <a:srgbClr val="000000"/>
                </a:solidFill>
                <a:ea typeface="Arial Unicode MS" pitchFamily="34" charset="-128"/>
              </a:rPr>
              <a:t>      &lt;p&gt;&lt;input type="submit" value="Submit"&gt;</a:t>
            </a:r>
          </a:p>
          <a:p>
            <a:pPr marL="609600" indent="-609600">
              <a:buNone/>
            </a:pPr>
            <a:r>
              <a:rPr lang="en-US" altLang="en-US" dirty="0">
                <a:solidFill>
                  <a:srgbClr val="000000"/>
                </a:solidFill>
                <a:ea typeface="Arial Unicode MS" pitchFamily="34" charset="-128"/>
              </a:rPr>
              <a:t>    &lt;/form&gt;</a:t>
            </a:r>
          </a:p>
          <a:p>
            <a:pPr marL="609600" indent="-609600">
              <a:buNone/>
            </a:pPr>
            <a:r>
              <a:rPr lang="en-US" altLang="en-US" dirty="0">
                <a:solidFill>
                  <a:srgbClr val="000000"/>
                </a:solidFill>
                <a:ea typeface="Arial Unicode MS" pitchFamily="34" charset="-128"/>
              </a:rPr>
              <a:t>  &lt;/body&gt;</a:t>
            </a:r>
          </a:p>
          <a:p>
            <a:pPr marL="609600" indent="-609600">
              <a:buNone/>
            </a:pPr>
            <a:r>
              <a:rPr lang="en-US" altLang="en-US" dirty="0">
                <a:solidFill>
                  <a:srgbClr val="000000"/>
                </a:solidFill>
                <a:ea typeface="Arial Unicode MS" pitchFamily="34" charset="-128"/>
              </a:rPr>
              <a:t>&lt;/html&gt;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46819658"/>
      </p:ext>
    </p:extLst>
  </p:cSld>
  <p:clrMapOvr>
    <a:masterClrMapping/>
  </p:clrMapOvr>
  <p:transition>
    <p:dissolv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Web.xml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609600" indent="-609600">
              <a:buNone/>
            </a:pPr>
            <a:r>
              <a:rPr lang="en-US" altLang="en-US" dirty="0">
                <a:solidFill>
                  <a:srgbClr val="000000"/>
                </a:solidFill>
                <a:ea typeface="Arial Unicode MS" pitchFamily="34" charset="-128"/>
              </a:rPr>
              <a:t>&lt;?xml version="1.0" encoding="ISO-8859-1"?&gt;</a:t>
            </a:r>
          </a:p>
          <a:p>
            <a:pPr marL="609600" indent="-609600">
              <a:buNone/>
            </a:pPr>
            <a:r>
              <a:rPr lang="en-US" altLang="en-US" dirty="0">
                <a:solidFill>
                  <a:srgbClr val="000000"/>
                </a:solidFill>
                <a:ea typeface="Arial Unicode MS" pitchFamily="34" charset="-128"/>
              </a:rPr>
              <a:t>&lt;!DOCTYPE web-app</a:t>
            </a:r>
          </a:p>
          <a:p>
            <a:pPr marL="609600" indent="-609600">
              <a:buNone/>
            </a:pPr>
            <a:r>
              <a:rPr lang="en-US" altLang="en-US" dirty="0">
                <a:solidFill>
                  <a:srgbClr val="000000"/>
                </a:solidFill>
                <a:ea typeface="Arial Unicode MS" pitchFamily="34" charset="-128"/>
              </a:rPr>
              <a:t>    PUBLIC "-//Sun Microsystems, Inc.//DTD Web Application 2.3//EN"</a:t>
            </a:r>
          </a:p>
          <a:p>
            <a:pPr marL="609600" indent="-609600">
              <a:buNone/>
            </a:pPr>
            <a:r>
              <a:rPr lang="en-US" altLang="en-US" dirty="0">
                <a:solidFill>
                  <a:srgbClr val="000000"/>
                </a:solidFill>
                <a:ea typeface="Arial Unicode MS" pitchFamily="34" charset="-128"/>
              </a:rPr>
              <a:t>    "http://java.sun.com/</a:t>
            </a:r>
            <a:r>
              <a:rPr lang="en-US" altLang="en-US" dirty="0" err="1">
                <a:solidFill>
                  <a:srgbClr val="000000"/>
                </a:solidFill>
                <a:ea typeface="Arial Unicode MS" pitchFamily="34" charset="-128"/>
              </a:rPr>
              <a:t>dtd</a:t>
            </a:r>
            <a:r>
              <a:rPr lang="en-US" altLang="en-US" dirty="0">
                <a:solidFill>
                  <a:srgbClr val="000000"/>
                </a:solidFill>
                <a:ea typeface="Arial Unicode MS" pitchFamily="34" charset="-128"/>
              </a:rPr>
              <a:t>/web-app_2_3.dtd"&gt;</a:t>
            </a:r>
          </a:p>
          <a:p>
            <a:pPr marL="609600" indent="-609600">
              <a:buNone/>
            </a:pPr>
            <a:r>
              <a:rPr lang="en-US" altLang="en-US" dirty="0">
                <a:solidFill>
                  <a:srgbClr val="000000"/>
                </a:solidFill>
                <a:ea typeface="Arial Unicode MS" pitchFamily="34" charset="-128"/>
              </a:rPr>
              <a:t>&lt;web-app&gt;</a:t>
            </a:r>
          </a:p>
          <a:p>
            <a:pPr marL="609600" indent="-609600">
              <a:buNone/>
            </a:pPr>
            <a:r>
              <a:rPr lang="en-US" altLang="en-US" dirty="0">
                <a:solidFill>
                  <a:srgbClr val="000000"/>
                </a:solidFill>
                <a:ea typeface="Arial Unicode MS" pitchFamily="34" charset="-128"/>
              </a:rPr>
              <a:t>  &lt;display-name&gt;Login Servlet&lt;/display-name&gt;</a:t>
            </a:r>
          </a:p>
          <a:p>
            <a:pPr marL="609600" indent="-609600">
              <a:buNone/>
            </a:pPr>
            <a:r>
              <a:rPr lang="en-US" altLang="en-US" dirty="0">
                <a:solidFill>
                  <a:srgbClr val="000000"/>
                </a:solidFill>
                <a:ea typeface="Arial Unicode MS" pitchFamily="34" charset="-128"/>
              </a:rPr>
              <a:t>  &lt;servlet&gt;</a:t>
            </a:r>
          </a:p>
          <a:p>
            <a:pPr marL="609600" indent="-609600">
              <a:buNone/>
            </a:pPr>
            <a:r>
              <a:rPr lang="en-US" altLang="en-US" dirty="0">
                <a:solidFill>
                  <a:srgbClr val="000000"/>
                </a:solidFill>
                <a:ea typeface="Arial Unicode MS" pitchFamily="34" charset="-128"/>
              </a:rPr>
              <a:t>    &lt;servlet-name&gt;Login&lt;/servlet-name&gt;</a:t>
            </a:r>
          </a:p>
          <a:p>
            <a:pPr marL="609600" indent="-609600">
              <a:buNone/>
            </a:pPr>
            <a:r>
              <a:rPr lang="en-US" altLang="en-US" dirty="0">
                <a:solidFill>
                  <a:srgbClr val="000000"/>
                </a:solidFill>
                <a:ea typeface="Arial Unicode MS" pitchFamily="34" charset="-128"/>
              </a:rPr>
              <a:t>    &lt;</a:t>
            </a:r>
            <a:r>
              <a:rPr lang="en-US" altLang="en-US" dirty="0" smtClean="0">
                <a:solidFill>
                  <a:srgbClr val="000000"/>
                </a:solidFill>
                <a:ea typeface="Arial Unicode MS" pitchFamily="34" charset="-128"/>
              </a:rPr>
              <a:t>servlet-class&gt;Login</a:t>
            </a:r>
            <a:r>
              <a:rPr lang="en-US" altLang="en-US" dirty="0">
                <a:solidFill>
                  <a:srgbClr val="000000"/>
                </a:solidFill>
                <a:ea typeface="Arial Unicode MS" pitchFamily="34" charset="-128"/>
              </a:rPr>
              <a:t>&lt;/servlet-class&gt;</a:t>
            </a:r>
          </a:p>
          <a:p>
            <a:pPr marL="609600" indent="-609600">
              <a:buNone/>
            </a:pPr>
            <a:r>
              <a:rPr lang="en-US" altLang="en-US" dirty="0">
                <a:solidFill>
                  <a:srgbClr val="000000"/>
                </a:solidFill>
                <a:ea typeface="Arial Unicode MS" pitchFamily="34" charset="-128"/>
              </a:rPr>
              <a:t>  &lt;/servlet&gt;</a:t>
            </a:r>
          </a:p>
          <a:p>
            <a:pPr marL="609600" indent="-609600">
              <a:buNone/>
            </a:pPr>
            <a:r>
              <a:rPr lang="en-US" altLang="en-US" dirty="0">
                <a:solidFill>
                  <a:srgbClr val="000000"/>
                </a:solidFill>
                <a:ea typeface="Arial Unicode MS" pitchFamily="34" charset="-128"/>
              </a:rPr>
              <a:t>  &lt;servlet-mapping&gt;</a:t>
            </a:r>
          </a:p>
          <a:p>
            <a:pPr marL="609600" indent="-609600">
              <a:buNone/>
            </a:pPr>
            <a:r>
              <a:rPr lang="en-US" altLang="en-US" dirty="0">
                <a:solidFill>
                  <a:srgbClr val="000000"/>
                </a:solidFill>
                <a:ea typeface="Arial Unicode MS" pitchFamily="34" charset="-128"/>
              </a:rPr>
              <a:t>    &lt;servlet-name&gt;Login&lt;/servlet-name&gt;</a:t>
            </a:r>
          </a:p>
          <a:p>
            <a:pPr marL="609600" indent="-609600">
              <a:buNone/>
            </a:pPr>
            <a:r>
              <a:rPr lang="en-US" altLang="en-US" dirty="0">
                <a:solidFill>
                  <a:srgbClr val="000000"/>
                </a:solidFill>
                <a:ea typeface="Arial Unicode MS" pitchFamily="34" charset="-128"/>
              </a:rPr>
              <a:t>    &lt;</a:t>
            </a:r>
            <a:r>
              <a:rPr lang="en-US" altLang="en-US" dirty="0" err="1">
                <a:solidFill>
                  <a:srgbClr val="000000"/>
                </a:solidFill>
                <a:ea typeface="Arial Unicode MS" pitchFamily="34" charset="-128"/>
              </a:rPr>
              <a:t>url</a:t>
            </a:r>
            <a:r>
              <a:rPr lang="en-US" altLang="en-US" dirty="0">
                <a:solidFill>
                  <a:srgbClr val="000000"/>
                </a:solidFill>
                <a:ea typeface="Arial Unicode MS" pitchFamily="34" charset="-128"/>
              </a:rPr>
              <a:t>-pattern&gt;/Login&lt;/</a:t>
            </a:r>
            <a:r>
              <a:rPr lang="en-US" altLang="en-US" dirty="0" err="1">
                <a:solidFill>
                  <a:srgbClr val="000000"/>
                </a:solidFill>
                <a:ea typeface="Arial Unicode MS" pitchFamily="34" charset="-128"/>
              </a:rPr>
              <a:t>url</a:t>
            </a:r>
            <a:r>
              <a:rPr lang="en-US" altLang="en-US" dirty="0">
                <a:solidFill>
                  <a:srgbClr val="000000"/>
                </a:solidFill>
                <a:ea typeface="Arial Unicode MS" pitchFamily="34" charset="-128"/>
              </a:rPr>
              <a:t>-pattern&gt;</a:t>
            </a:r>
          </a:p>
          <a:p>
            <a:pPr marL="609600" indent="-609600">
              <a:buNone/>
            </a:pPr>
            <a:r>
              <a:rPr lang="en-US" altLang="en-US" dirty="0">
                <a:solidFill>
                  <a:srgbClr val="000000"/>
                </a:solidFill>
                <a:ea typeface="Arial Unicode MS" pitchFamily="34" charset="-128"/>
              </a:rPr>
              <a:t>  &lt;/servlet-mapping&gt;</a:t>
            </a:r>
          </a:p>
          <a:p>
            <a:pPr marL="609600" indent="-609600">
              <a:buNone/>
            </a:pPr>
            <a:r>
              <a:rPr lang="en-US" altLang="en-US" dirty="0">
                <a:solidFill>
                  <a:srgbClr val="000000"/>
                </a:solidFill>
                <a:ea typeface="Arial Unicode MS" pitchFamily="34" charset="-128"/>
              </a:rPr>
              <a:t>&lt;/web-app</a:t>
            </a:r>
            <a:r>
              <a:rPr lang="en-US" altLang="en-US" dirty="0" smtClean="0">
                <a:solidFill>
                  <a:srgbClr val="000000"/>
                </a:solidFill>
                <a:ea typeface="Arial Unicode MS" pitchFamily="34" charset="-128"/>
              </a:rPr>
              <a:t>&gt;</a:t>
            </a:r>
            <a:endParaRPr lang="en-US" altLang="en-US" dirty="0">
              <a:solidFill>
                <a:srgbClr val="000000"/>
              </a:solidFill>
              <a:ea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11918775"/>
      </p:ext>
    </p:extLst>
  </p:cSld>
  <p:clrMapOvr>
    <a:masterClrMapping/>
  </p:clrMapOvr>
  <p:transition>
    <p:dissolv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 smtClean="0"/>
              <a:t>RequestDispatcher</a:t>
            </a:r>
            <a:r>
              <a:rPr lang="en-IN" dirty="0" smtClean="0"/>
              <a:t> Interface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</a:t>
            </a:r>
            <a:r>
              <a:rPr lang="en-US" dirty="0" smtClean="0"/>
              <a:t>ispatching </a:t>
            </a:r>
            <a:r>
              <a:rPr lang="en-US" dirty="0"/>
              <a:t>the request to another resource it may be html, servlet or </a:t>
            </a:r>
            <a:r>
              <a:rPr lang="en-US" dirty="0" err="1"/>
              <a:t>jsp</a:t>
            </a:r>
            <a:r>
              <a:rPr lang="en-US" dirty="0" smtClean="0"/>
              <a:t>.</a:t>
            </a:r>
          </a:p>
          <a:p>
            <a:r>
              <a:rPr lang="en-US" dirty="0"/>
              <a:t>U</a:t>
            </a:r>
            <a:r>
              <a:rPr lang="en-US" dirty="0" smtClean="0"/>
              <a:t>sed </a:t>
            </a:r>
            <a:r>
              <a:rPr lang="en-US" dirty="0"/>
              <a:t>to include the content of another resource also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55347879"/>
      </p:ext>
    </p:extLst>
  </p:cSld>
  <p:clrMapOvr>
    <a:masterClrMapping/>
  </p:clrMapOvr>
  <p:transition>
    <p:dissolv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forward method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b="1" dirty="0"/>
              <a:t>public void forward(</a:t>
            </a:r>
            <a:r>
              <a:rPr lang="en-IN" dirty="0" err="1"/>
              <a:t>ServletRequest</a:t>
            </a:r>
            <a:r>
              <a:rPr lang="en-IN" dirty="0"/>
              <a:t> </a:t>
            </a:r>
            <a:r>
              <a:rPr lang="en-IN" dirty="0" err="1"/>
              <a:t>request,ServletResponse</a:t>
            </a:r>
            <a:r>
              <a:rPr lang="en-IN" dirty="0"/>
              <a:t> response</a:t>
            </a:r>
            <a:r>
              <a:rPr lang="en-IN" b="1" dirty="0" smtClean="0"/>
              <a:t>) </a:t>
            </a:r>
            <a:r>
              <a:rPr lang="en-IN" dirty="0" smtClean="0"/>
              <a:t>throws </a:t>
            </a:r>
            <a:r>
              <a:rPr lang="en-IN" dirty="0" err="1" smtClean="0"/>
              <a:t>ServletException</a:t>
            </a:r>
            <a:r>
              <a:rPr lang="en-IN" dirty="0" smtClean="0"/>
              <a:t>, </a:t>
            </a:r>
            <a:r>
              <a:rPr lang="en-IN" dirty="0" err="1" smtClean="0"/>
              <a:t>java.io.IOException</a:t>
            </a:r>
            <a:endParaRPr lang="en-IN" dirty="0" smtClean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US" dirty="0"/>
              <a:t>Forwards a request from a servlet to another resource (servlet, JSP file, or HTML file) on the server.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88666948"/>
      </p:ext>
    </p:extLst>
  </p:cSld>
  <p:clrMapOvr>
    <a:masterClrMapping/>
  </p:clrMapOvr>
  <p:transition>
    <p:dissolv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7997" t="20262" r="2770" b="32561"/>
          <a:stretch/>
        </p:blipFill>
        <p:spPr>
          <a:xfrm>
            <a:off x="840657" y="1061883"/>
            <a:ext cx="11278357" cy="3775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977095"/>
      </p:ext>
    </p:extLst>
  </p:cSld>
  <p:clrMapOvr>
    <a:masterClrMapping/>
  </p:clrMapOvr>
  <p:transition>
    <p:dissolv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include method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b="1" dirty="0"/>
              <a:t>public void </a:t>
            </a:r>
            <a:r>
              <a:rPr lang="en-IN" dirty="0"/>
              <a:t>include(</a:t>
            </a:r>
            <a:r>
              <a:rPr lang="en-IN" dirty="0" err="1"/>
              <a:t>ServletRequest</a:t>
            </a:r>
            <a:r>
              <a:rPr lang="en-IN" dirty="0"/>
              <a:t> </a:t>
            </a:r>
            <a:r>
              <a:rPr lang="en-IN" dirty="0" err="1"/>
              <a:t>request,ServletResponse</a:t>
            </a:r>
            <a:r>
              <a:rPr lang="en-IN" dirty="0"/>
              <a:t> response</a:t>
            </a:r>
            <a:r>
              <a:rPr lang="en-IN" b="1" dirty="0" smtClean="0"/>
              <a:t>) </a:t>
            </a:r>
            <a:r>
              <a:rPr lang="en-IN" dirty="0" smtClean="0"/>
              <a:t>throws </a:t>
            </a:r>
            <a:r>
              <a:rPr lang="en-IN" dirty="0" err="1" smtClean="0"/>
              <a:t>ServletException,java.io.IOException</a:t>
            </a:r>
            <a:endParaRPr lang="en-IN" dirty="0" smtClean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US" dirty="0"/>
              <a:t>Includes the content of a resource (servlet, JSP page, or HTML file) in the response.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05985613"/>
      </p:ext>
    </p:extLst>
  </p:cSld>
  <p:clrMapOvr>
    <a:masterClrMapping/>
  </p:clrMapOvr>
  <p:transition>
    <p:dissolv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7770" t="26714" r="17393" b="30141"/>
          <a:stretch/>
        </p:blipFill>
        <p:spPr>
          <a:xfrm>
            <a:off x="752168" y="1017638"/>
            <a:ext cx="10959014" cy="4100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833981"/>
      </p:ext>
    </p:extLst>
  </p:cSld>
  <p:clrMapOvr>
    <a:masterClrMapping/>
  </p:clrMapOvr>
  <p:transition>
    <p:dissolv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Getting object of </a:t>
            </a:r>
            <a:r>
              <a:rPr lang="en-IN" dirty="0" err="1"/>
              <a:t>R</a:t>
            </a:r>
            <a:r>
              <a:rPr lang="en-IN" dirty="0" err="1" smtClean="0"/>
              <a:t>equestdispatcher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1351342" cy="4525963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IN" b="1" dirty="0"/>
              <a:t>public</a:t>
            </a:r>
            <a:r>
              <a:rPr lang="en-IN" dirty="0"/>
              <a:t> </a:t>
            </a:r>
            <a:r>
              <a:rPr lang="en-IN" dirty="0" err="1"/>
              <a:t>RequestDispatcher</a:t>
            </a:r>
            <a:r>
              <a:rPr lang="en-IN" dirty="0"/>
              <a:t> </a:t>
            </a:r>
            <a:r>
              <a:rPr lang="en-IN" dirty="0" err="1"/>
              <a:t>getRequestDispatcher</a:t>
            </a:r>
            <a:r>
              <a:rPr lang="en-IN" dirty="0"/>
              <a:t>(String resource</a:t>
            </a:r>
            <a:r>
              <a:rPr lang="en-IN" dirty="0" smtClean="0"/>
              <a:t>);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US" dirty="0" err="1"/>
              <a:t>RequestDispatcher</a:t>
            </a:r>
            <a:r>
              <a:rPr lang="en-US" dirty="0"/>
              <a:t> </a:t>
            </a:r>
            <a:r>
              <a:rPr lang="en-US" dirty="0" err="1"/>
              <a:t>rd</a:t>
            </a:r>
            <a:r>
              <a:rPr lang="en-US" dirty="0"/>
              <a:t>=</a:t>
            </a:r>
            <a:r>
              <a:rPr lang="en-US" dirty="0" err="1"/>
              <a:t>request.getRequestDispatcher</a:t>
            </a:r>
            <a:r>
              <a:rPr lang="en-US" dirty="0"/>
              <a:t>("servlet2");  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//</a:t>
            </a:r>
            <a:r>
              <a:rPr lang="en-US" dirty="0"/>
              <a:t>servlet2 is the </a:t>
            </a:r>
            <a:r>
              <a:rPr lang="en-US" dirty="0" err="1"/>
              <a:t>url</a:t>
            </a:r>
            <a:r>
              <a:rPr lang="en-US" dirty="0"/>
              <a:t>-pattern of the second servlet  </a:t>
            </a:r>
          </a:p>
          <a:p>
            <a:pPr marL="0" indent="0">
              <a:buNone/>
            </a:pPr>
            <a:r>
              <a:rPr lang="en-US" dirty="0"/>
              <a:t>  </a:t>
            </a:r>
          </a:p>
          <a:p>
            <a:pPr marL="0" indent="0">
              <a:buNone/>
            </a:pPr>
            <a:r>
              <a:rPr lang="en-US" dirty="0" err="1"/>
              <a:t>rd.forward</a:t>
            </a:r>
            <a:r>
              <a:rPr lang="en-US" dirty="0"/>
              <a:t>(request, response);//method may be include or forward  </a:t>
            </a:r>
          </a:p>
          <a:p>
            <a:pPr marL="0" indent="0">
              <a:buNone/>
            </a:pPr>
            <a:r>
              <a:rPr lang="en-IN" dirty="0"/>
              <a:t>  </a:t>
            </a:r>
          </a:p>
        </p:txBody>
      </p:sp>
    </p:spTree>
    <p:extLst>
      <p:ext uri="{BB962C8B-B14F-4D97-AF65-F5344CB8AC3E}">
        <p14:creationId xmlns:p14="http://schemas.microsoft.com/office/powerpoint/2010/main" val="3215986991"/>
      </p:ext>
    </p:extLst>
  </p:cSld>
  <p:clrMapOvr>
    <a:masterClrMapping/>
  </p:clrMapOvr>
  <p:transition>
    <p:dissolv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0516" t="29335" r="17166" b="7561"/>
          <a:stretch/>
        </p:blipFill>
        <p:spPr>
          <a:xfrm>
            <a:off x="545690" y="604684"/>
            <a:ext cx="10672083" cy="5235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436834"/>
      </p:ext>
    </p:extLst>
  </p:cSld>
  <p:clrMapOvr>
    <a:masterClrMapping/>
  </p:clrMapOvr>
  <p:transition>
    <p:dissolv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883235" y="624110"/>
            <a:ext cx="8911687" cy="1280890"/>
          </a:xfrm>
          <a:prstGeom prst="rect">
            <a:avLst/>
          </a:prstGeom>
        </p:spPr>
        <p:txBody>
          <a:bodyPr vert="horz" lIns="91438" tIns="45719" rIns="91438" bIns="45719" rtlCol="0" anchor="b"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Java EE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879522" y="2133600"/>
            <a:ext cx="8915400" cy="3777622"/>
          </a:xfrm>
          <a:prstGeom prst="rect">
            <a:avLst/>
          </a:prstGeom>
        </p:spPr>
        <p:txBody>
          <a:bodyPr vert="horz" lIns="91438" tIns="45719" rIns="91438" bIns="45719" rtlCol="0">
            <a:normAutofit/>
          </a:bodyPr>
          <a:lstStyle>
            <a:lvl1pPr marL="0" indent="0" algn="ctr" defTabSz="457189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189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189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189" rtl="0" eaLnBrk="1" latinLnBrk="0" hangingPunct="1">
              <a:spcBef>
                <a:spcPct val="200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189" rtl="0" eaLnBrk="1" latinLnBrk="0" hangingPunct="1">
              <a:spcBef>
                <a:spcPct val="200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189" rtl="0" eaLnBrk="1" latinLnBrk="0" hangingPunct="1">
              <a:spcBef>
                <a:spcPct val="200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189" rtl="0" eaLnBrk="1" latinLnBrk="0" hangingPunct="1">
              <a:spcBef>
                <a:spcPct val="200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189" rtl="0" eaLnBrk="1" latinLnBrk="0" hangingPunct="1">
              <a:spcBef>
                <a:spcPct val="200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189" rtl="0" eaLnBrk="1" latinLnBrk="0" hangingPunct="1">
              <a:spcBef>
                <a:spcPct val="200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 smtClean="0"/>
              <a:t>The Java EE platform is built on top of the Java SE platform. </a:t>
            </a:r>
          </a:p>
          <a:p>
            <a:pPr algn="l"/>
            <a:r>
              <a:rPr lang="en-US" dirty="0" smtClean="0"/>
              <a:t>The Java EE platform provides an API and runtime environment for developing and running </a:t>
            </a:r>
          </a:p>
          <a:p>
            <a:pPr lvl="1" algn="l"/>
            <a:r>
              <a:rPr lang="en-US" dirty="0" smtClean="0"/>
              <a:t>large-scale </a:t>
            </a:r>
          </a:p>
          <a:p>
            <a:pPr lvl="1" algn="l"/>
            <a:r>
              <a:rPr lang="en-US" dirty="0" smtClean="0"/>
              <a:t>multi-tiered</a:t>
            </a:r>
          </a:p>
          <a:p>
            <a:pPr lvl="1" algn="l"/>
            <a:r>
              <a:rPr lang="en-US" dirty="0" smtClean="0"/>
              <a:t>scalable </a:t>
            </a:r>
          </a:p>
          <a:p>
            <a:pPr lvl="1" algn="l"/>
            <a:r>
              <a:rPr lang="en-US" dirty="0" smtClean="0"/>
              <a:t>reliable</a:t>
            </a:r>
          </a:p>
          <a:p>
            <a:pPr lvl="1" algn="l"/>
            <a:r>
              <a:rPr lang="en-US" dirty="0" smtClean="0"/>
              <a:t>secure network applications</a:t>
            </a:r>
          </a:p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9982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Index.html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dirty="0"/>
              <a:t>&lt;form action="servlet1" method="post"&gt;  </a:t>
            </a:r>
          </a:p>
          <a:p>
            <a:pPr marL="0" indent="0">
              <a:buNone/>
            </a:pPr>
            <a:r>
              <a:rPr lang="en-IN" dirty="0"/>
              <a:t>Name:&lt;input type="text" name="</a:t>
            </a:r>
            <a:r>
              <a:rPr lang="en-IN" dirty="0" err="1"/>
              <a:t>userName</a:t>
            </a:r>
            <a:r>
              <a:rPr lang="en-IN" dirty="0"/>
              <a:t>"/&gt;&lt;</a:t>
            </a:r>
            <a:r>
              <a:rPr lang="en-IN" dirty="0" err="1"/>
              <a:t>br</a:t>
            </a:r>
            <a:r>
              <a:rPr lang="en-IN" dirty="0"/>
              <a:t>/&gt;  </a:t>
            </a:r>
          </a:p>
          <a:p>
            <a:pPr marL="0" indent="0">
              <a:buNone/>
            </a:pPr>
            <a:r>
              <a:rPr lang="en-IN" dirty="0"/>
              <a:t>Password:&lt;input type="password" name="</a:t>
            </a:r>
            <a:r>
              <a:rPr lang="en-IN" dirty="0" err="1"/>
              <a:t>userPass</a:t>
            </a:r>
            <a:r>
              <a:rPr lang="en-IN" dirty="0"/>
              <a:t>"/&gt;&lt;</a:t>
            </a:r>
            <a:r>
              <a:rPr lang="en-IN" dirty="0" err="1"/>
              <a:t>br</a:t>
            </a:r>
            <a:r>
              <a:rPr lang="en-IN" dirty="0"/>
              <a:t>/&gt;  </a:t>
            </a:r>
          </a:p>
          <a:p>
            <a:pPr marL="0" indent="0">
              <a:buNone/>
            </a:pPr>
            <a:r>
              <a:rPr lang="en-IN" dirty="0"/>
              <a:t>&lt;input type="submit" value="login"/&gt;  </a:t>
            </a:r>
          </a:p>
          <a:p>
            <a:pPr marL="0" indent="0">
              <a:buNone/>
            </a:pPr>
            <a:r>
              <a:rPr lang="en-IN" dirty="0"/>
              <a:t>&lt;/form&gt; 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66501893"/>
      </p:ext>
    </p:extLst>
  </p:cSld>
  <p:clrMapOvr>
    <a:masterClrMapping/>
  </p:clrMapOvr>
  <p:transition>
    <p:dissolv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536522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Login.java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811161"/>
            <a:ext cx="10972800" cy="531500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I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I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en-I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I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en-I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doPost</a:t>
            </a:r>
            <a:r>
              <a:rPr lang="en-I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I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HttpServletRequest</a:t>
            </a:r>
            <a:r>
              <a:rPr lang="en-I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 request, </a:t>
            </a:r>
            <a:r>
              <a:rPr lang="en-I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HttpServletResponse</a:t>
            </a:r>
            <a:r>
              <a:rPr lang="en-I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 response)  </a:t>
            </a:r>
          </a:p>
          <a:p>
            <a:pPr marL="0" indent="0">
              <a:buNone/>
            </a:pPr>
            <a:r>
              <a:rPr lang="en-I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        </a:t>
            </a:r>
            <a:r>
              <a:rPr lang="en-I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throws</a:t>
            </a:r>
            <a:r>
              <a:rPr lang="en-I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en-I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ServletException</a:t>
            </a:r>
            <a:r>
              <a:rPr lang="en-I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 </a:t>
            </a:r>
            <a:r>
              <a:rPr lang="en-I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IOException</a:t>
            </a:r>
            <a:r>
              <a:rPr lang="en-I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 {  </a:t>
            </a:r>
          </a:p>
          <a:p>
            <a:pPr marL="0" indent="0">
              <a:buNone/>
            </a:pPr>
            <a:r>
              <a:rPr lang="en-I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  </a:t>
            </a:r>
          </a:p>
          <a:p>
            <a:pPr marL="0" indent="0">
              <a:buNone/>
            </a:pPr>
            <a:r>
              <a:rPr lang="en-I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    </a:t>
            </a:r>
            <a:r>
              <a:rPr lang="en-I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response.setContentType</a:t>
            </a:r>
            <a:r>
              <a:rPr lang="en-I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("text/html");  </a:t>
            </a:r>
          </a:p>
          <a:p>
            <a:pPr marL="400041" lvl="1" indent="0">
              <a:buNone/>
            </a:pPr>
            <a:r>
              <a:rPr lang="en-IN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    </a:t>
            </a:r>
            <a:r>
              <a:rPr lang="en-IN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PrintWriter</a:t>
            </a:r>
            <a:r>
              <a:rPr lang="en-IN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 out = </a:t>
            </a:r>
            <a:r>
              <a:rPr lang="en-IN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response.getWriter</a:t>
            </a:r>
            <a:r>
              <a:rPr lang="en-IN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();  </a:t>
            </a:r>
          </a:p>
          <a:p>
            <a:pPr marL="400041" lvl="1" indent="0">
              <a:buNone/>
            </a:pPr>
            <a:r>
              <a:rPr lang="en-IN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          </a:t>
            </a:r>
          </a:p>
          <a:p>
            <a:pPr marL="400041" lvl="1" indent="0">
              <a:buNone/>
            </a:pPr>
            <a:r>
              <a:rPr lang="en-IN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    String n=</a:t>
            </a:r>
            <a:r>
              <a:rPr lang="en-IN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request.getParameter</a:t>
            </a:r>
            <a:r>
              <a:rPr lang="en-IN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en-IN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userName</a:t>
            </a:r>
            <a:r>
              <a:rPr lang="en-IN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");  </a:t>
            </a:r>
          </a:p>
          <a:p>
            <a:pPr marL="400041" lvl="1" indent="0">
              <a:buNone/>
            </a:pPr>
            <a:r>
              <a:rPr lang="en-IN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    String p=</a:t>
            </a:r>
            <a:r>
              <a:rPr lang="en-IN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request.getParameter</a:t>
            </a:r>
            <a:r>
              <a:rPr lang="en-IN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en-IN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userPass</a:t>
            </a:r>
            <a:r>
              <a:rPr lang="en-IN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");  </a:t>
            </a:r>
          </a:p>
          <a:p>
            <a:pPr marL="400041" lvl="1" indent="0">
              <a:buNone/>
            </a:pPr>
            <a:r>
              <a:rPr lang="en-IN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          </a:t>
            </a:r>
          </a:p>
          <a:p>
            <a:pPr marL="400041" lvl="1" indent="0">
              <a:buNone/>
            </a:pPr>
            <a:r>
              <a:rPr lang="en-IN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    </a:t>
            </a:r>
            <a:r>
              <a:rPr lang="en-IN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IN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IN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p.equals</a:t>
            </a:r>
            <a:r>
              <a:rPr lang="en-IN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("servlet"){  </a:t>
            </a:r>
          </a:p>
          <a:p>
            <a:pPr marL="400041" lvl="1" indent="0">
              <a:buNone/>
            </a:pPr>
            <a:r>
              <a:rPr lang="en-IN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        </a:t>
            </a:r>
            <a:r>
              <a:rPr lang="en-IN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RequestDispatcher</a:t>
            </a:r>
            <a:r>
              <a:rPr lang="en-IN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en-IN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rd</a:t>
            </a:r>
            <a:r>
              <a:rPr lang="en-IN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IN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request.getRequestDispatcher</a:t>
            </a:r>
            <a:r>
              <a:rPr lang="en-IN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("servlet2");  </a:t>
            </a:r>
          </a:p>
          <a:p>
            <a:pPr marL="400041" lvl="1" indent="0">
              <a:buNone/>
            </a:pPr>
            <a:r>
              <a:rPr lang="en-IN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        </a:t>
            </a:r>
            <a:r>
              <a:rPr lang="en-IN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rd.forward</a:t>
            </a:r>
            <a:r>
              <a:rPr lang="en-IN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(request, response);  </a:t>
            </a:r>
          </a:p>
          <a:p>
            <a:pPr marL="400041" lvl="1" indent="0">
              <a:buNone/>
            </a:pPr>
            <a:r>
              <a:rPr lang="en-IN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    }  </a:t>
            </a:r>
          </a:p>
          <a:p>
            <a:pPr marL="400041" lvl="1" indent="0">
              <a:buNone/>
            </a:pPr>
            <a:r>
              <a:rPr lang="en-IN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    </a:t>
            </a:r>
            <a:r>
              <a:rPr lang="en-IN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r>
              <a:rPr lang="en-IN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{  </a:t>
            </a:r>
          </a:p>
          <a:p>
            <a:pPr marL="400041" lvl="1" indent="0">
              <a:buNone/>
            </a:pPr>
            <a:r>
              <a:rPr lang="en-IN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        </a:t>
            </a:r>
            <a:r>
              <a:rPr lang="en-IN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out.print</a:t>
            </a:r>
            <a:r>
              <a:rPr lang="en-IN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("Sorry </a:t>
            </a:r>
            <a:r>
              <a:rPr lang="en-IN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UserName</a:t>
            </a:r>
            <a:r>
              <a:rPr lang="en-IN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 or Password Error!");  </a:t>
            </a:r>
          </a:p>
          <a:p>
            <a:pPr marL="400041" lvl="1" indent="0">
              <a:buNone/>
            </a:pPr>
            <a:r>
              <a:rPr lang="en-IN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        </a:t>
            </a:r>
            <a:r>
              <a:rPr lang="en-IN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RequestDispatcher</a:t>
            </a:r>
            <a:r>
              <a:rPr lang="en-IN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en-IN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rd</a:t>
            </a:r>
            <a:r>
              <a:rPr lang="en-IN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IN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request.getRequestDispatcher</a:t>
            </a:r>
            <a:r>
              <a:rPr lang="en-IN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("/index.html");  </a:t>
            </a:r>
          </a:p>
          <a:p>
            <a:pPr marL="400041" lvl="1" indent="0">
              <a:buNone/>
            </a:pPr>
            <a:r>
              <a:rPr lang="en-IN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        </a:t>
            </a:r>
            <a:r>
              <a:rPr lang="en-IN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rd.include</a:t>
            </a:r>
            <a:r>
              <a:rPr lang="en-IN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(request, response);  </a:t>
            </a:r>
          </a:p>
          <a:p>
            <a:pPr marL="400041" lvl="1" indent="0">
              <a:buNone/>
            </a:pPr>
            <a:r>
              <a:rPr lang="en-IN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                      </a:t>
            </a:r>
          </a:p>
          <a:p>
            <a:pPr marL="400041" lvl="1" indent="0">
              <a:buNone/>
            </a:pPr>
            <a:r>
              <a:rPr lang="en-IN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        }  </a:t>
            </a:r>
          </a:p>
          <a:p>
            <a:pPr marL="0" indent="0">
              <a:buNone/>
            </a:pPr>
            <a:r>
              <a:rPr lang="en-I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    }  </a:t>
            </a:r>
          </a:p>
          <a:p>
            <a:pPr marL="0" indent="0">
              <a:buNone/>
            </a:pPr>
            <a:endParaRPr lang="en-IN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2848324"/>
      </p:ext>
    </p:extLst>
  </p:cSld>
  <p:clrMapOvr>
    <a:masterClrMapping/>
  </p:clrMapOvr>
  <p:transition>
    <p:dissolv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Welcome.java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IN" b="1" dirty="0"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IN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en-IN" b="1" dirty="0"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IN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en-IN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doPost</a:t>
            </a:r>
            <a:r>
              <a:rPr lang="en-IN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IN" dirty="0" err="1">
                <a:latin typeface="Courier New" panose="02070309020205020404" pitchFamily="49" charset="0"/>
                <a:cs typeface="Courier New" panose="02070309020205020404" pitchFamily="49" charset="0"/>
              </a:rPr>
              <a:t>HttpServletRequest</a:t>
            </a:r>
            <a:r>
              <a:rPr lang="en-IN" dirty="0">
                <a:latin typeface="Courier New" panose="02070309020205020404" pitchFamily="49" charset="0"/>
                <a:cs typeface="Courier New" panose="02070309020205020404" pitchFamily="49" charset="0"/>
              </a:rPr>
              <a:t> request, </a:t>
            </a:r>
            <a:r>
              <a:rPr lang="en-IN" dirty="0" err="1">
                <a:latin typeface="Courier New" panose="02070309020205020404" pitchFamily="49" charset="0"/>
                <a:cs typeface="Courier New" panose="02070309020205020404" pitchFamily="49" charset="0"/>
              </a:rPr>
              <a:t>HttpServletResponse</a:t>
            </a:r>
            <a:r>
              <a:rPr lang="en-IN" dirty="0">
                <a:latin typeface="Courier New" panose="02070309020205020404" pitchFamily="49" charset="0"/>
                <a:cs typeface="Courier New" panose="02070309020205020404" pitchFamily="49" charset="0"/>
              </a:rPr>
              <a:t> response)  </a:t>
            </a:r>
          </a:p>
          <a:p>
            <a:pPr marL="0" indent="0">
              <a:buNone/>
            </a:pPr>
            <a:r>
              <a:rPr lang="en-IN" dirty="0">
                <a:latin typeface="Courier New" panose="02070309020205020404" pitchFamily="49" charset="0"/>
                <a:cs typeface="Courier New" panose="02070309020205020404" pitchFamily="49" charset="0"/>
              </a:rPr>
              <a:t>        </a:t>
            </a:r>
            <a:r>
              <a:rPr lang="en-IN" b="1" dirty="0">
                <a:latin typeface="Courier New" panose="02070309020205020404" pitchFamily="49" charset="0"/>
                <a:cs typeface="Courier New" panose="02070309020205020404" pitchFamily="49" charset="0"/>
              </a:rPr>
              <a:t>throws</a:t>
            </a:r>
            <a:r>
              <a:rPr lang="en-IN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en-IN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ServletException</a:t>
            </a:r>
            <a:r>
              <a:rPr lang="en-IN" dirty="0">
                <a:latin typeface="Courier New" panose="02070309020205020404" pitchFamily="49" charset="0"/>
                <a:cs typeface="Courier New" panose="02070309020205020404" pitchFamily="49" charset="0"/>
              </a:rPr>
              <a:t>, </a:t>
            </a:r>
            <a:r>
              <a:rPr lang="en-IN" dirty="0" err="1">
                <a:latin typeface="Courier New" panose="02070309020205020404" pitchFamily="49" charset="0"/>
                <a:cs typeface="Courier New" panose="02070309020205020404" pitchFamily="49" charset="0"/>
              </a:rPr>
              <a:t>IOException</a:t>
            </a:r>
            <a:r>
              <a:rPr lang="en-IN" dirty="0">
                <a:latin typeface="Courier New" panose="02070309020205020404" pitchFamily="49" charset="0"/>
                <a:cs typeface="Courier New" panose="02070309020205020404" pitchFamily="49" charset="0"/>
              </a:rPr>
              <a:t> {  </a:t>
            </a:r>
          </a:p>
          <a:p>
            <a:pPr marL="0" indent="0">
              <a:buNone/>
            </a:pPr>
            <a:r>
              <a:rPr lang="en-IN" dirty="0">
                <a:latin typeface="Courier New" panose="02070309020205020404" pitchFamily="49" charset="0"/>
                <a:cs typeface="Courier New" panose="02070309020205020404" pitchFamily="49" charset="0"/>
              </a:rPr>
              <a:t>  </a:t>
            </a:r>
          </a:p>
          <a:p>
            <a:pPr marL="0" indent="0">
              <a:buNone/>
            </a:pPr>
            <a:r>
              <a:rPr lang="en-IN" dirty="0">
                <a:latin typeface="Courier New" panose="02070309020205020404" pitchFamily="49" charset="0"/>
                <a:cs typeface="Courier New" panose="02070309020205020404" pitchFamily="49" charset="0"/>
              </a:rPr>
              <a:t>    </a:t>
            </a:r>
            <a:r>
              <a:rPr lang="en-IN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response.setContentType</a:t>
            </a:r>
            <a:r>
              <a:rPr lang="en-IN" dirty="0">
                <a:latin typeface="Courier New" panose="02070309020205020404" pitchFamily="49" charset="0"/>
                <a:cs typeface="Courier New" panose="02070309020205020404" pitchFamily="49" charset="0"/>
              </a:rPr>
              <a:t>("text/html");  </a:t>
            </a:r>
          </a:p>
          <a:p>
            <a:pPr marL="0" indent="0">
              <a:buNone/>
            </a:pPr>
            <a:r>
              <a:rPr lang="en-IN" dirty="0">
                <a:latin typeface="Courier New" panose="02070309020205020404" pitchFamily="49" charset="0"/>
                <a:cs typeface="Courier New" panose="02070309020205020404" pitchFamily="49" charset="0"/>
              </a:rPr>
              <a:t>    </a:t>
            </a:r>
            <a:r>
              <a:rPr lang="en-IN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PrintWriter</a:t>
            </a:r>
            <a:r>
              <a:rPr lang="en-IN" dirty="0">
                <a:latin typeface="Courier New" panose="02070309020205020404" pitchFamily="49" charset="0"/>
                <a:cs typeface="Courier New" panose="02070309020205020404" pitchFamily="49" charset="0"/>
              </a:rPr>
              <a:t> out = </a:t>
            </a:r>
            <a:r>
              <a:rPr lang="en-IN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response.getWriter</a:t>
            </a:r>
            <a:r>
              <a:rPr lang="en-IN" dirty="0">
                <a:latin typeface="Courier New" panose="02070309020205020404" pitchFamily="49" charset="0"/>
                <a:cs typeface="Courier New" panose="02070309020205020404" pitchFamily="49" charset="0"/>
              </a:rPr>
              <a:t>();  </a:t>
            </a:r>
          </a:p>
          <a:p>
            <a:pPr marL="0" indent="0">
              <a:buNone/>
            </a:pPr>
            <a:r>
              <a:rPr lang="en-IN" dirty="0">
                <a:latin typeface="Courier New" panose="02070309020205020404" pitchFamily="49" charset="0"/>
                <a:cs typeface="Courier New" panose="02070309020205020404" pitchFamily="49" charset="0"/>
              </a:rPr>
              <a:t>          </a:t>
            </a:r>
          </a:p>
          <a:p>
            <a:pPr marL="0" indent="0">
              <a:buNone/>
            </a:pPr>
            <a:r>
              <a:rPr lang="en-IN" dirty="0">
                <a:latin typeface="Courier New" panose="02070309020205020404" pitchFamily="49" charset="0"/>
                <a:cs typeface="Courier New" panose="02070309020205020404" pitchFamily="49" charset="0"/>
              </a:rPr>
              <a:t>    String n=</a:t>
            </a:r>
            <a:r>
              <a:rPr lang="en-IN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request.getParameter</a:t>
            </a:r>
            <a:r>
              <a:rPr lang="en-IN" dirty="0"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en-IN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userName</a:t>
            </a:r>
            <a:r>
              <a:rPr lang="en-IN" dirty="0">
                <a:latin typeface="Courier New" panose="02070309020205020404" pitchFamily="49" charset="0"/>
                <a:cs typeface="Courier New" panose="02070309020205020404" pitchFamily="49" charset="0"/>
              </a:rPr>
              <a:t>");  </a:t>
            </a:r>
          </a:p>
          <a:p>
            <a:pPr marL="0" indent="0">
              <a:buNone/>
            </a:pPr>
            <a:r>
              <a:rPr lang="en-IN" dirty="0">
                <a:latin typeface="Courier New" panose="02070309020205020404" pitchFamily="49" charset="0"/>
                <a:cs typeface="Courier New" panose="02070309020205020404" pitchFamily="49" charset="0"/>
              </a:rPr>
              <a:t>    </a:t>
            </a:r>
            <a:r>
              <a:rPr lang="en-IN" dirty="0" err="1">
                <a:latin typeface="Courier New" panose="02070309020205020404" pitchFamily="49" charset="0"/>
                <a:cs typeface="Courier New" panose="02070309020205020404" pitchFamily="49" charset="0"/>
              </a:rPr>
              <a:t>out.print</a:t>
            </a:r>
            <a:r>
              <a:rPr lang="en-IN" dirty="0">
                <a:latin typeface="Courier New" panose="02070309020205020404" pitchFamily="49" charset="0"/>
                <a:cs typeface="Courier New" panose="02070309020205020404" pitchFamily="49" charset="0"/>
              </a:rPr>
              <a:t>("Welcome "+n);  </a:t>
            </a:r>
          </a:p>
          <a:p>
            <a:pPr marL="0" indent="0">
              <a:buNone/>
            </a:pPr>
            <a:r>
              <a:rPr lang="en-IN" dirty="0">
                <a:latin typeface="Courier New" panose="02070309020205020404" pitchFamily="49" charset="0"/>
                <a:cs typeface="Courier New" panose="02070309020205020404" pitchFamily="49" charset="0"/>
              </a:rPr>
              <a:t>    }  </a:t>
            </a:r>
          </a:p>
          <a:p>
            <a:pPr marL="0" indent="0">
              <a:buNone/>
            </a:pPr>
            <a:endParaRPr lang="en-IN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5098027"/>
      </p:ext>
    </p:extLst>
  </p:cSld>
  <p:clrMapOvr>
    <a:masterClrMapping/>
  </p:clrMapOvr>
  <p:transition>
    <p:dissolv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Web.xml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35509" y="1275736"/>
            <a:ext cx="8372168" cy="45259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I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 &lt;servlet&gt;  </a:t>
            </a:r>
          </a:p>
          <a:p>
            <a:pPr marL="0" indent="0">
              <a:buNone/>
            </a:pPr>
            <a:r>
              <a:rPr lang="en-I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    &lt;servlet-name&gt;Login&lt;/servlet-name&gt;  </a:t>
            </a:r>
          </a:p>
          <a:p>
            <a:pPr marL="0" indent="0">
              <a:buNone/>
            </a:pPr>
            <a:r>
              <a:rPr lang="en-I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    &lt;servlet-</a:t>
            </a:r>
            <a:r>
              <a:rPr lang="en-I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I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&gt;Login&lt;/servlet-</a:t>
            </a:r>
            <a:r>
              <a:rPr lang="en-I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I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&gt;  </a:t>
            </a:r>
          </a:p>
          <a:p>
            <a:pPr marL="0" indent="0">
              <a:buNone/>
            </a:pPr>
            <a:r>
              <a:rPr lang="en-I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  &lt;/servlet&gt;  </a:t>
            </a:r>
          </a:p>
          <a:p>
            <a:pPr marL="0" indent="0">
              <a:buNone/>
            </a:pPr>
            <a:r>
              <a:rPr lang="en-I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  &lt;servlet&gt;  </a:t>
            </a:r>
          </a:p>
          <a:p>
            <a:pPr marL="0" indent="0">
              <a:buNone/>
            </a:pPr>
            <a:r>
              <a:rPr lang="en-I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    &lt;servlet-name&gt;</a:t>
            </a:r>
            <a:r>
              <a:rPr lang="en-I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WelcomeServlet</a:t>
            </a:r>
            <a:r>
              <a:rPr lang="en-I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&lt;/servlet-name&gt;  </a:t>
            </a:r>
          </a:p>
          <a:p>
            <a:pPr marL="0" indent="0">
              <a:buNone/>
            </a:pPr>
            <a:r>
              <a:rPr lang="en-I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    &lt;servlet-</a:t>
            </a:r>
            <a:r>
              <a:rPr lang="en-I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I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I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WelcomeServlet</a:t>
            </a:r>
            <a:r>
              <a:rPr lang="en-I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&lt;/servlet-</a:t>
            </a:r>
            <a:r>
              <a:rPr lang="en-I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I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&gt;  </a:t>
            </a:r>
          </a:p>
          <a:p>
            <a:pPr marL="0" indent="0">
              <a:buNone/>
            </a:pPr>
            <a:r>
              <a:rPr lang="en-I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  &lt;/servlet&gt;  </a:t>
            </a:r>
          </a:p>
          <a:p>
            <a:pPr marL="0" indent="0">
              <a:buNone/>
            </a:pPr>
            <a:r>
              <a:rPr lang="en-I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  </a:t>
            </a:r>
          </a:p>
          <a:p>
            <a:pPr marL="0" indent="0">
              <a:buNone/>
            </a:pPr>
            <a:r>
              <a:rPr lang="en-I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  </a:t>
            </a:r>
          </a:p>
          <a:p>
            <a:pPr marL="0" indent="0">
              <a:buNone/>
            </a:pPr>
            <a:r>
              <a:rPr lang="en-I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  &lt;servlet-mapping&gt;  </a:t>
            </a:r>
          </a:p>
          <a:p>
            <a:pPr marL="0" indent="0">
              <a:buNone/>
            </a:pPr>
            <a:r>
              <a:rPr lang="en-I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    &lt;servlet-name&gt;Login&lt;/servlet-name&gt;  </a:t>
            </a:r>
          </a:p>
          <a:p>
            <a:pPr marL="0" indent="0">
              <a:buNone/>
            </a:pPr>
            <a:r>
              <a:rPr lang="en-I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    &lt;</a:t>
            </a:r>
            <a:r>
              <a:rPr lang="en-I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url</a:t>
            </a:r>
            <a:r>
              <a:rPr lang="en-I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-pattern&gt;/servlet1&lt;/</a:t>
            </a:r>
            <a:r>
              <a:rPr lang="en-I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url</a:t>
            </a:r>
            <a:r>
              <a:rPr lang="en-I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-pattern&gt;  </a:t>
            </a:r>
          </a:p>
          <a:p>
            <a:pPr marL="0" indent="0">
              <a:buNone/>
            </a:pPr>
            <a:r>
              <a:rPr lang="en-I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  &lt;/servlet-mapping&gt;  </a:t>
            </a:r>
          </a:p>
          <a:p>
            <a:pPr marL="0" indent="0">
              <a:buNone/>
            </a:pPr>
            <a:r>
              <a:rPr lang="en-I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  &lt;servlet-mapping&gt;  </a:t>
            </a:r>
          </a:p>
          <a:p>
            <a:pPr marL="0" indent="0">
              <a:buNone/>
            </a:pPr>
            <a:r>
              <a:rPr lang="en-I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    &lt;servlet-name&gt;</a:t>
            </a:r>
            <a:r>
              <a:rPr lang="en-I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WelcomeServlet</a:t>
            </a:r>
            <a:r>
              <a:rPr lang="en-I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&lt;/servlet-name&gt;  </a:t>
            </a:r>
          </a:p>
          <a:p>
            <a:pPr marL="0" indent="0">
              <a:buNone/>
            </a:pPr>
            <a:r>
              <a:rPr lang="en-I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    &lt;</a:t>
            </a:r>
            <a:r>
              <a:rPr lang="en-I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url</a:t>
            </a:r>
            <a:r>
              <a:rPr lang="en-I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-pattern&gt;/servlet2&lt;/</a:t>
            </a:r>
            <a:r>
              <a:rPr lang="en-I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url</a:t>
            </a:r>
            <a:r>
              <a:rPr lang="en-I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-pattern&gt;  </a:t>
            </a:r>
          </a:p>
          <a:p>
            <a:pPr marL="0" indent="0">
              <a:buNone/>
            </a:pPr>
            <a:r>
              <a:rPr lang="en-I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  &lt;/servlet-mapping&gt; </a:t>
            </a:r>
          </a:p>
          <a:p>
            <a:pPr marL="0" indent="0">
              <a:buNone/>
            </a:pPr>
            <a:endParaRPr lang="en-IN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4869167"/>
      </p:ext>
    </p:extLst>
  </p:cSld>
  <p:clrMapOvr>
    <a:masterClrMapping/>
  </p:clrMapOvr>
  <p:transition>
    <p:dissolv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 smtClean="0"/>
              <a:t>sendRedirect</a:t>
            </a:r>
            <a:r>
              <a:rPr lang="en-IN" dirty="0" smtClean="0"/>
              <a:t>()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dirty="0"/>
              <a:t>method of </a:t>
            </a:r>
            <a:r>
              <a:rPr lang="en-IN" b="1" dirty="0" err="1"/>
              <a:t>HttpServletResponse</a:t>
            </a:r>
            <a:r>
              <a:rPr lang="en-IN" dirty="0"/>
              <a:t> </a:t>
            </a:r>
            <a:r>
              <a:rPr lang="en-IN" dirty="0" smtClean="0"/>
              <a:t>interface</a:t>
            </a:r>
          </a:p>
          <a:p>
            <a:pPr marL="0" indent="0">
              <a:buNone/>
            </a:pPr>
            <a:r>
              <a:rPr lang="en-US" dirty="0"/>
              <a:t>It works at client side because it uses the </a:t>
            </a:r>
            <a:r>
              <a:rPr lang="en-US" dirty="0" err="1"/>
              <a:t>url</a:t>
            </a:r>
            <a:r>
              <a:rPr lang="en-US" dirty="0"/>
              <a:t> bar of the browser to make another request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IN" dirty="0" err="1"/>
              <a:t>response.sendRedirect</a:t>
            </a:r>
            <a:r>
              <a:rPr lang="en-IN" dirty="0"/>
              <a:t>("http://</a:t>
            </a:r>
            <a:r>
              <a:rPr lang="en-IN" dirty="0" smtClean="0"/>
              <a:t>www.google.com</a:t>
            </a:r>
            <a:r>
              <a:rPr lang="en-IN" dirty="0"/>
              <a:t>"); </a:t>
            </a:r>
          </a:p>
        </p:txBody>
      </p:sp>
    </p:spTree>
    <p:extLst>
      <p:ext uri="{BB962C8B-B14F-4D97-AF65-F5344CB8AC3E}">
        <p14:creationId xmlns:p14="http://schemas.microsoft.com/office/powerpoint/2010/main" val="2742643409"/>
      </p:ext>
    </p:extLst>
  </p:cSld>
  <p:clrMapOvr>
    <a:masterClrMapping/>
  </p:clrMapOvr>
  <p:transition>
    <p:dissolv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Difference between forward() and </a:t>
            </a:r>
            <a:r>
              <a:rPr lang="en-US" dirty="0" err="1"/>
              <a:t>sendRedirect</a:t>
            </a:r>
            <a:r>
              <a:rPr lang="en-US" dirty="0"/>
              <a:t>() </a:t>
            </a:r>
            <a:r>
              <a:rPr lang="en-US" dirty="0" smtClean="0"/>
              <a:t>method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8293156"/>
              </p:ext>
            </p:extLst>
          </p:nvPr>
        </p:nvGraphicFramePr>
        <p:xfrm>
          <a:off x="1784554" y="1417639"/>
          <a:ext cx="9368668" cy="4458105"/>
        </p:xfrm>
        <a:graphic>
          <a:graphicData uri="http://schemas.openxmlformats.org/drawingml/2006/table">
            <a:tbl>
              <a:tblPr/>
              <a:tblGrid>
                <a:gridCol w="4684334">
                  <a:extLst>
                    <a:ext uri="{9D8B030D-6E8A-4147-A177-3AD203B41FA5}">
                      <a16:colId xmlns:a16="http://schemas.microsoft.com/office/drawing/2014/main" val="1120953973"/>
                    </a:ext>
                  </a:extLst>
                </a:gridCol>
                <a:gridCol w="4684334">
                  <a:extLst>
                    <a:ext uri="{9D8B030D-6E8A-4147-A177-3AD203B41FA5}">
                      <a16:colId xmlns:a16="http://schemas.microsoft.com/office/drawing/2014/main" val="1936419005"/>
                    </a:ext>
                  </a:extLst>
                </a:gridCol>
              </a:tblGrid>
              <a:tr h="535603">
                <a:tc>
                  <a:txBody>
                    <a:bodyPr/>
                    <a:lstStyle/>
                    <a:p>
                      <a:pPr algn="l" fontAlgn="t"/>
                      <a:r>
                        <a:rPr lang="en-IN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forward() method</a:t>
                      </a:r>
                    </a:p>
                  </a:txBody>
                  <a:tcPr marL="114300" marR="114300" marT="114300" marB="114300">
                    <a:lnL w="9525" cap="flat" cmpd="sng" algn="ctr">
                      <a:solidFill>
                        <a:srgbClr val="0884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884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884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CB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sendRedirect() method</a:t>
                      </a:r>
                    </a:p>
                  </a:txBody>
                  <a:tcPr marL="114300" marR="114300" marT="114300" marB="114300">
                    <a:lnL w="9525" cap="flat" cmpd="sng" algn="ctr">
                      <a:solidFill>
                        <a:srgbClr val="0884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884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884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CB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545318"/>
                  </a:ext>
                </a:extLst>
              </a:tr>
              <a:tr h="756145"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The forward() method works at server side.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The sendRedirect() method works at client side.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8067484"/>
                  </a:ext>
                </a:extLst>
              </a:tr>
              <a:tr h="1055452"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It sends the same request and response objects to another servlet.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1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It always sends a new request.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1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8135595"/>
                  </a:ext>
                </a:extLst>
              </a:tr>
              <a:tr h="756145"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It can work within the server only.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It can be used within and outside the server.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8257284"/>
                  </a:ext>
                </a:extLst>
              </a:tr>
              <a:tr h="1354760">
                <a:tc>
                  <a:txBody>
                    <a:bodyPr/>
                    <a:lstStyle/>
                    <a:p>
                      <a:pPr algn="l" fontAlgn="t"/>
                      <a:r>
                        <a:rPr lang="en-IN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Example: request.getRequestDispacher("servlet2").forward(request,response);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1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Example: </a:t>
                      </a:r>
                      <a:r>
                        <a:rPr lang="en-IN" dirty="0" err="1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response.sendRedirect</a:t>
                      </a:r>
                      <a:r>
                        <a:rPr lang="en-IN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("servlet2");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1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99889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99497664"/>
      </p:ext>
    </p:extLst>
  </p:cSld>
  <p:clrMapOvr>
    <a:masterClrMapping/>
  </p:clrMapOvr>
  <p:transition>
    <p:dissolv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7423F-66EE-4A69-ABEB-0D8E62C3D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800" dirty="0" smtClean="0"/>
              <a:t>Tracking state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291442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solidFill>
                  <a:srgbClr val="003399"/>
                </a:solidFill>
                <a:latin typeface="Arial" panose="020B0604020202020204" pitchFamily="34" charset="0"/>
              </a:rPr>
              <a:t>Cookies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609600" indent="-609600"/>
            <a:r>
              <a:rPr lang="en-US" altLang="en-US" sz="2800" dirty="0">
                <a:cs typeface="Times New Roman" panose="02020603050405020304" pitchFamily="18" charset="0"/>
              </a:rPr>
              <a:t>A Cookie is data (String) that the server passes to the browser and the browser stores on the server</a:t>
            </a:r>
          </a:p>
          <a:p>
            <a:pPr marL="1100138" lvl="1" indent="-533400"/>
            <a:r>
              <a:rPr lang="en-US" altLang="en-US" sz="2400" dirty="0">
                <a:cs typeface="Times New Roman" panose="02020603050405020304" pitchFamily="18" charset="0"/>
              </a:rPr>
              <a:t>Set of name value pairs</a:t>
            </a:r>
          </a:p>
          <a:p>
            <a:pPr marL="609600" indent="-609600"/>
            <a:r>
              <a:rPr lang="en-US" altLang="en-US" sz="2800" dirty="0">
                <a:cs typeface="Times New Roman" panose="02020603050405020304" pitchFamily="18" charset="0"/>
              </a:rPr>
              <a:t>Web servers place cookies on user machines with id to track the users</a:t>
            </a:r>
          </a:p>
          <a:p>
            <a:pPr marL="609600" indent="-609600"/>
            <a:r>
              <a:rPr lang="en-US" altLang="en-US" sz="2800" dirty="0">
                <a:cs typeface="Times New Roman" panose="02020603050405020304" pitchFamily="18" charset="0"/>
              </a:rPr>
              <a:t>Two types of cookies</a:t>
            </a:r>
          </a:p>
          <a:p>
            <a:pPr marL="1100138" lvl="1" indent="-533400"/>
            <a:r>
              <a:rPr lang="en-US" altLang="en-US" sz="2400" dirty="0">
                <a:cs typeface="Times New Roman" panose="02020603050405020304" pitchFamily="18" charset="0"/>
              </a:rPr>
              <a:t>Persistent cookies: Stored on hard drive in text format</a:t>
            </a:r>
          </a:p>
          <a:p>
            <a:pPr marL="1100138" lvl="1" indent="-533400"/>
            <a:r>
              <a:rPr lang="en-US" altLang="en-US" sz="2400" dirty="0">
                <a:cs typeface="Times New Roman" panose="02020603050405020304" pitchFamily="18" charset="0"/>
              </a:rPr>
              <a:t>Non-persistent cookies: Stored in memory and goes away after you reboot or turn off the machine</a:t>
            </a:r>
          </a:p>
        </p:txBody>
      </p:sp>
    </p:spTree>
    <p:extLst>
      <p:ext uri="{BB962C8B-B14F-4D97-AF65-F5344CB8AC3E}">
        <p14:creationId xmlns:p14="http://schemas.microsoft.com/office/powerpoint/2010/main" val="3773988840"/>
      </p:ext>
    </p:extLst>
  </p:cSld>
  <p:clrMapOvr>
    <a:masterClrMapping/>
  </p:clrMapOvr>
  <p:transition>
    <p:dissolv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>
                <a:solidFill>
                  <a:srgbClr val="003399"/>
                </a:solidFill>
                <a:latin typeface="Arial" panose="020B0604020202020204" pitchFamily="34" charset="0"/>
              </a:rPr>
              <a:t>Cookie </a:t>
            </a:r>
            <a:r>
              <a:rPr lang="en-US" altLang="en-US" dirty="0" smtClean="0">
                <a:solidFill>
                  <a:srgbClr val="003399"/>
                </a:solidFill>
                <a:latin typeface="Arial" panose="020B0604020202020204" pitchFamily="34" charset="0"/>
              </a:rPr>
              <a:t>Attributes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09600" indent="-609600"/>
            <a:r>
              <a:rPr lang="en-US" altLang="en-US" sz="2400" dirty="0">
                <a:cs typeface="Times New Roman" panose="02020603050405020304" pitchFamily="18" charset="0"/>
              </a:rPr>
              <a:t>Attributes of a cookie</a:t>
            </a:r>
          </a:p>
          <a:p>
            <a:pPr marL="1100138" lvl="1" indent="-533400"/>
            <a:r>
              <a:rPr lang="en-US" altLang="en-US" sz="2000" dirty="0">
                <a:cs typeface="Times New Roman" panose="02020603050405020304" pitchFamily="18" charset="0"/>
              </a:rPr>
              <a:t>Name: Name of a cookie</a:t>
            </a:r>
          </a:p>
          <a:p>
            <a:pPr marL="1100138" lvl="1" indent="-533400"/>
            <a:r>
              <a:rPr lang="en-US" altLang="en-US" sz="2000" dirty="0">
                <a:cs typeface="Times New Roman" panose="02020603050405020304" pitchFamily="18" charset="0"/>
              </a:rPr>
              <a:t>Value: Value of the cookie</a:t>
            </a:r>
          </a:p>
          <a:p>
            <a:pPr marL="1100138" lvl="1" indent="-533400"/>
            <a:r>
              <a:rPr lang="en-US" altLang="en-US" sz="2000" dirty="0">
                <a:cs typeface="Times New Roman" panose="02020603050405020304" pitchFamily="18" charset="0"/>
              </a:rPr>
              <a:t>Comment: Text explaining purpose of cookie</a:t>
            </a:r>
          </a:p>
          <a:p>
            <a:pPr marL="1100138" lvl="1" indent="-533400"/>
            <a:r>
              <a:rPr lang="en-US" altLang="en-US" sz="2000" dirty="0">
                <a:cs typeface="Times New Roman" panose="02020603050405020304" pitchFamily="18" charset="0"/>
              </a:rPr>
              <a:t>Max-Age: Time in seconds after which the client should not send cookie back to server</a:t>
            </a:r>
          </a:p>
          <a:p>
            <a:pPr marL="1100138" lvl="1" indent="-533400"/>
            <a:r>
              <a:rPr lang="en-US" altLang="en-US" sz="2000" dirty="0">
                <a:cs typeface="Times New Roman" panose="02020603050405020304" pitchFamily="18" charset="0"/>
              </a:rPr>
              <a:t>Domain: Domain to which the cookie should be sent</a:t>
            </a:r>
          </a:p>
          <a:p>
            <a:pPr marL="1100138" lvl="1" indent="-533400"/>
            <a:r>
              <a:rPr lang="en-US" altLang="en-US" sz="2000" dirty="0">
                <a:cs typeface="Times New Roman" panose="02020603050405020304" pitchFamily="18" charset="0"/>
              </a:rPr>
              <a:t>Path: The path to which the cookie should be sent</a:t>
            </a:r>
          </a:p>
          <a:p>
            <a:pPr marL="1100138" lvl="1" indent="-533400"/>
            <a:r>
              <a:rPr lang="en-US" altLang="en-US" sz="2000" dirty="0">
                <a:cs typeface="Times New Roman" panose="02020603050405020304" pitchFamily="18" charset="0"/>
              </a:rPr>
              <a:t>Secure: Specifies if cookie should be sent via https</a:t>
            </a:r>
          </a:p>
          <a:p>
            <a:pPr marL="1100138" lvl="1" indent="-533400"/>
            <a:r>
              <a:rPr lang="en-US" altLang="en-US" sz="2000" dirty="0">
                <a:cs typeface="Times New Roman" panose="02020603050405020304" pitchFamily="18" charset="0"/>
              </a:rPr>
              <a:t>Version: Cookie version</a:t>
            </a:r>
          </a:p>
          <a:p>
            <a:pPr marL="1633538" lvl="3" indent="-381000">
              <a:buNone/>
            </a:pPr>
            <a:r>
              <a:rPr lang="en-US" altLang="en-US" dirty="0">
                <a:cs typeface="Times New Roman" panose="02020603050405020304" pitchFamily="18" charset="0"/>
              </a:rPr>
              <a:t>(0 – original Netscape version of Cookie</a:t>
            </a:r>
          </a:p>
          <a:p>
            <a:pPr marL="1633538" lvl="3" indent="-381000">
              <a:buNone/>
            </a:pPr>
            <a:r>
              <a:rPr lang="en-US" altLang="en-US" dirty="0">
                <a:cs typeface="Times New Roman" panose="02020603050405020304" pitchFamily="18" charset="0"/>
              </a:rPr>
              <a:t> 1 – cookies standardized via RFC 2109</a:t>
            </a:r>
            <a:r>
              <a:rPr lang="en-US" altLang="en-US" dirty="0" smtClean="0">
                <a:cs typeface="Times New Roman" panose="02020603050405020304" pitchFamily="18" charset="0"/>
              </a:rPr>
              <a:t>)</a:t>
            </a:r>
            <a:endParaRPr lang="en-US" altLang="en-US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3418950"/>
      </p:ext>
    </p:extLst>
  </p:cSld>
  <p:clrMapOvr>
    <a:masterClrMapping/>
  </p:clrMapOvr>
  <p:transition>
    <p:dissolv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Cookie Constructor</a:t>
            </a:r>
            <a:endParaRPr lang="en-IN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0388460"/>
              </p:ext>
            </p:extLst>
          </p:nvPr>
        </p:nvGraphicFramePr>
        <p:xfrm>
          <a:off x="938980" y="2241755"/>
          <a:ext cx="10314040" cy="2208166"/>
        </p:xfrm>
        <a:graphic>
          <a:graphicData uri="http://schemas.openxmlformats.org/drawingml/2006/table">
            <a:tbl>
              <a:tblPr/>
              <a:tblGrid>
                <a:gridCol w="5157020">
                  <a:extLst>
                    <a:ext uri="{9D8B030D-6E8A-4147-A177-3AD203B41FA5}">
                      <a16:colId xmlns:a16="http://schemas.microsoft.com/office/drawing/2014/main" val="3236326748"/>
                    </a:ext>
                  </a:extLst>
                </a:gridCol>
                <a:gridCol w="5157020">
                  <a:extLst>
                    <a:ext uri="{9D8B030D-6E8A-4147-A177-3AD203B41FA5}">
                      <a16:colId xmlns:a16="http://schemas.microsoft.com/office/drawing/2014/main" val="239454500"/>
                    </a:ext>
                  </a:extLst>
                </a:gridCol>
              </a:tblGrid>
              <a:tr h="831647">
                <a:tc>
                  <a:txBody>
                    <a:bodyPr/>
                    <a:lstStyle/>
                    <a:p>
                      <a:pPr algn="l" fontAlgn="t"/>
                      <a:r>
                        <a:rPr lang="en-IN" sz="200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Cookie()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200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constructs a cookie.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3355909"/>
                  </a:ext>
                </a:extLst>
              </a:tr>
              <a:tr h="1376519">
                <a:tc>
                  <a:txBody>
                    <a:bodyPr/>
                    <a:lstStyle/>
                    <a:p>
                      <a:pPr algn="l" fontAlgn="t"/>
                      <a:r>
                        <a:rPr lang="en-IN" sz="200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Cookie(String name, String value)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1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constructs a cookie with a specified name and value.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1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36765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76707409"/>
      </p:ext>
    </p:extLst>
  </p:cSld>
  <p:clrMapOvr>
    <a:masterClrMapping/>
  </p:clrMapOvr>
  <p:transition>
    <p:dissolv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568488" y="0"/>
            <a:ext cx="8911687" cy="1280890"/>
          </a:xfrm>
          <a:prstGeom prst="rect">
            <a:avLst/>
          </a:prstGeom>
        </p:spPr>
        <p:txBody>
          <a:bodyPr vert="horz" lIns="91438" tIns="45719" rIns="91438" bIns="45719" rtlCol="0" anchor="b"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J2EE architecture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678" y="1427213"/>
            <a:ext cx="7857309" cy="5430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217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Useful Methods</a:t>
            </a:r>
            <a:endParaRPr lang="en-IN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3209315"/>
              </p:ext>
            </p:extLst>
          </p:nvPr>
        </p:nvGraphicFramePr>
        <p:xfrm>
          <a:off x="501444" y="1775301"/>
          <a:ext cx="11080956" cy="3307080"/>
        </p:xfrm>
        <a:graphic>
          <a:graphicData uri="http://schemas.openxmlformats.org/drawingml/2006/table">
            <a:tbl>
              <a:tblPr/>
              <a:tblGrid>
                <a:gridCol w="5540478">
                  <a:extLst>
                    <a:ext uri="{9D8B030D-6E8A-4147-A177-3AD203B41FA5}">
                      <a16:colId xmlns:a16="http://schemas.microsoft.com/office/drawing/2014/main" val="803629012"/>
                    </a:ext>
                  </a:extLst>
                </a:gridCol>
                <a:gridCol w="5540478">
                  <a:extLst>
                    <a:ext uri="{9D8B030D-6E8A-4147-A177-3AD203B41FA5}">
                      <a16:colId xmlns:a16="http://schemas.microsoft.com/office/drawing/2014/main" val="357041227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IN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Method</a:t>
                      </a:r>
                    </a:p>
                  </a:txBody>
                  <a:tcPr marL="114300" marR="114300" marT="114300" marB="114300">
                    <a:lnL w="9525" cap="flat" cmpd="sng" algn="ctr">
                      <a:solidFill>
                        <a:srgbClr val="7045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45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45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CB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Description</a:t>
                      </a:r>
                    </a:p>
                  </a:txBody>
                  <a:tcPr marL="114300" marR="114300" marT="114300" marB="114300">
                    <a:lnL w="9525" cap="flat" cmpd="sng" algn="ctr">
                      <a:solidFill>
                        <a:srgbClr val="7045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45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45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CB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31404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IN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public void setMaxAge(int expiry)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Sets the maximum age of the cookie in seconds.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568951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IN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public String getName()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1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Returns the name of the cookie. The name cannot be changed after creation.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1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475719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IN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public String getValue()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Returns the value of the cookie.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8742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IN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public void setName(String name)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1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changes the name of the cookie.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1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33544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IN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public void setValue(String value)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changes the value of the cookie.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54230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7861670"/>
      </p:ext>
    </p:extLst>
  </p:cSld>
  <p:clrMapOvr>
    <a:masterClrMapping/>
  </p:clrMapOvr>
  <p:transition>
    <p:dissolv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Other Methods</a:t>
            </a:r>
            <a:endParaRPr lang="en-IN" dirty="0"/>
          </a:p>
        </p:txBody>
      </p:sp>
      <p:sp>
        <p:nvSpPr>
          <p:cNvPr id="4" name="Rectangle 3"/>
          <p:cNvSpPr/>
          <p:nvPr/>
        </p:nvSpPr>
        <p:spPr>
          <a:xfrm>
            <a:off x="339213" y="2505671"/>
            <a:ext cx="11503742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+mj-lt"/>
              <a:buAutoNum type="arabicPeriod"/>
            </a:pPr>
            <a:r>
              <a:rPr lang="en-US" sz="2000" b="1" dirty="0">
                <a:solidFill>
                  <a:srgbClr val="000000"/>
                </a:solidFill>
                <a:latin typeface="verdana" panose="020B0604030504040204" pitchFamily="34" charset="0"/>
              </a:rPr>
              <a:t>public void </a:t>
            </a:r>
            <a:r>
              <a:rPr lang="en-US" sz="2000" b="1" dirty="0" err="1">
                <a:solidFill>
                  <a:srgbClr val="000000"/>
                </a:solidFill>
                <a:latin typeface="verdana" panose="020B0604030504040204" pitchFamily="34" charset="0"/>
              </a:rPr>
              <a:t>addCookie</a:t>
            </a:r>
            <a:r>
              <a:rPr lang="en-US" sz="2000" b="1" dirty="0">
                <a:solidFill>
                  <a:srgbClr val="000000"/>
                </a:solidFill>
                <a:latin typeface="verdana" panose="020B0604030504040204" pitchFamily="34" charset="0"/>
              </a:rPr>
              <a:t>(Cookie </a:t>
            </a:r>
            <a:r>
              <a:rPr lang="en-US" sz="2000" b="1" dirty="0" err="1">
                <a:solidFill>
                  <a:srgbClr val="000000"/>
                </a:solidFill>
                <a:latin typeface="verdana" panose="020B0604030504040204" pitchFamily="34" charset="0"/>
              </a:rPr>
              <a:t>ck</a:t>
            </a:r>
            <a:r>
              <a:rPr lang="en-US" sz="2000" b="1" dirty="0">
                <a:solidFill>
                  <a:srgbClr val="000000"/>
                </a:solidFill>
                <a:latin typeface="verdana" panose="020B0604030504040204" pitchFamily="34" charset="0"/>
              </a:rPr>
              <a:t>):</a:t>
            </a:r>
            <a:r>
              <a:rPr lang="en-US" sz="2000" dirty="0">
                <a:solidFill>
                  <a:srgbClr val="000000"/>
                </a:solidFill>
                <a:latin typeface="verdana" panose="020B0604030504040204" pitchFamily="34" charset="0"/>
              </a:rPr>
              <a:t>method of </a:t>
            </a:r>
            <a:r>
              <a:rPr lang="en-US" sz="2000" dirty="0" err="1">
                <a:solidFill>
                  <a:srgbClr val="000000"/>
                </a:solidFill>
                <a:latin typeface="verdana" panose="020B0604030504040204" pitchFamily="34" charset="0"/>
              </a:rPr>
              <a:t>HttpServletResponse</a:t>
            </a:r>
            <a:r>
              <a:rPr lang="en-US" sz="2000" dirty="0">
                <a:solidFill>
                  <a:srgbClr val="000000"/>
                </a:solidFill>
                <a:latin typeface="verdana" panose="020B0604030504040204" pitchFamily="34" charset="0"/>
              </a:rPr>
              <a:t> interface is used to add cookie in response object</a:t>
            </a:r>
            <a:r>
              <a:rPr lang="en-US" sz="2000" dirty="0" smtClean="0">
                <a:solidFill>
                  <a:srgbClr val="000000"/>
                </a:solidFill>
                <a:latin typeface="verdana" panose="020B0604030504040204" pitchFamily="34" charset="0"/>
              </a:rPr>
              <a:t>.</a:t>
            </a:r>
          </a:p>
          <a:p>
            <a:pPr>
              <a:buFont typeface="+mj-lt"/>
              <a:buAutoNum type="arabicPeriod"/>
            </a:pPr>
            <a:endParaRPr lang="en-US" sz="2000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>
              <a:buFont typeface="+mj-lt"/>
              <a:buAutoNum type="arabicPeriod"/>
            </a:pPr>
            <a:endParaRPr lang="en-US" sz="2000" dirty="0" smtClean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>
              <a:buFont typeface="+mj-lt"/>
              <a:buAutoNum type="arabicPeriod"/>
            </a:pPr>
            <a:endParaRPr lang="en-US" sz="2000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>
              <a:buFont typeface="+mj-lt"/>
              <a:buAutoNum type="arabicPeriod"/>
            </a:pPr>
            <a:r>
              <a:rPr lang="en-US" sz="2000" b="1" dirty="0">
                <a:solidFill>
                  <a:srgbClr val="000000"/>
                </a:solidFill>
                <a:latin typeface="verdana" panose="020B0604030504040204" pitchFamily="34" charset="0"/>
              </a:rPr>
              <a:t>public Cookie[] </a:t>
            </a:r>
            <a:r>
              <a:rPr lang="en-US" sz="2000" b="1" dirty="0" err="1">
                <a:solidFill>
                  <a:srgbClr val="000000"/>
                </a:solidFill>
                <a:latin typeface="verdana" panose="020B0604030504040204" pitchFamily="34" charset="0"/>
              </a:rPr>
              <a:t>getCookies</a:t>
            </a:r>
            <a:r>
              <a:rPr lang="en-US" sz="2000" b="1" dirty="0">
                <a:solidFill>
                  <a:srgbClr val="000000"/>
                </a:solidFill>
                <a:latin typeface="verdana" panose="020B0604030504040204" pitchFamily="34" charset="0"/>
              </a:rPr>
              <a:t>():</a:t>
            </a:r>
            <a:r>
              <a:rPr lang="en-US" sz="2000" dirty="0">
                <a:solidFill>
                  <a:srgbClr val="000000"/>
                </a:solidFill>
                <a:latin typeface="verdana" panose="020B0604030504040204" pitchFamily="34" charset="0"/>
              </a:rPr>
              <a:t>method of </a:t>
            </a:r>
            <a:r>
              <a:rPr lang="en-US" sz="2000" dirty="0" err="1">
                <a:solidFill>
                  <a:srgbClr val="000000"/>
                </a:solidFill>
                <a:latin typeface="verdana" panose="020B0604030504040204" pitchFamily="34" charset="0"/>
              </a:rPr>
              <a:t>HttpServletRequest</a:t>
            </a:r>
            <a:r>
              <a:rPr lang="en-US" sz="2000" dirty="0">
                <a:solidFill>
                  <a:srgbClr val="000000"/>
                </a:solidFill>
                <a:latin typeface="verdana" panose="020B0604030504040204" pitchFamily="34" charset="0"/>
              </a:rPr>
              <a:t> interface is used to return all the cookies from the browser.</a:t>
            </a:r>
            <a:endParaRPr lang="en-US" sz="2000" b="0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2156096"/>
      </p:ext>
    </p:extLst>
  </p:cSld>
  <p:clrMapOvr>
    <a:masterClrMapping/>
  </p:clrMapOvr>
  <p:transition>
    <p:dissolv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solidFill>
                  <a:srgbClr val="003399"/>
                </a:solidFill>
                <a:latin typeface="Arial" panose="020B0604020202020204" pitchFamily="34" charset="0"/>
              </a:rPr>
              <a:t>Cookie Servlet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417639"/>
            <a:ext cx="10972800" cy="4525963"/>
          </a:xfrm>
        </p:spPr>
        <p:txBody>
          <a:bodyPr>
            <a:noAutofit/>
          </a:bodyPr>
          <a:lstStyle/>
          <a:p>
            <a:pPr marL="609600" indent="-609600">
              <a:lnSpc>
                <a:spcPct val="80000"/>
              </a:lnSpc>
              <a:spcBef>
                <a:spcPct val="50000"/>
              </a:spcBef>
              <a:buNone/>
            </a:pPr>
            <a:r>
              <a:rPr lang="en-US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lang="en-US" alt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CookieServlet</a:t>
            </a:r>
            <a:r>
              <a:rPr lang="en-US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extends </a:t>
            </a:r>
            <a:r>
              <a:rPr lang="en-US" alt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HttpServlet</a:t>
            </a:r>
            <a:r>
              <a:rPr lang="en-US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609600" indent="-609600">
              <a:lnSpc>
                <a:spcPct val="80000"/>
              </a:lnSpc>
              <a:spcBef>
                <a:spcPct val="50000"/>
              </a:spcBef>
              <a:buNone/>
            </a:pPr>
            <a:r>
              <a:rPr lang="en-US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{    </a:t>
            </a:r>
          </a:p>
          <a:p>
            <a:pPr marL="609600" indent="-609600">
              <a:spcBef>
                <a:spcPct val="50000"/>
              </a:spcBef>
              <a:buNone/>
            </a:pPr>
            <a:r>
              <a:rPr lang="en-US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protected void </a:t>
            </a:r>
            <a:r>
              <a:rPr lang="en-US" alt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doGet</a:t>
            </a:r>
            <a:r>
              <a:rPr lang="en-US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HttpServletRequest</a:t>
            </a:r>
            <a:r>
              <a:rPr lang="en-US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request,HttpServletResponse</a:t>
            </a:r>
            <a:r>
              <a:rPr lang="en-US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response)  throws </a:t>
            </a:r>
            <a:r>
              <a:rPr lang="en-US" alt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ServletException</a:t>
            </a:r>
            <a:r>
              <a:rPr lang="en-US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IOException</a:t>
            </a:r>
            <a:r>
              <a:rPr lang="en-US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pPr marL="609600" indent="-609600">
              <a:lnSpc>
                <a:spcPct val="80000"/>
              </a:lnSpc>
              <a:spcBef>
                <a:spcPct val="50000"/>
              </a:spcBef>
              <a:buNone/>
            </a:pPr>
            <a:r>
              <a:rPr lang="en-US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{</a:t>
            </a:r>
          </a:p>
          <a:p>
            <a:pPr>
              <a:lnSpc>
                <a:spcPct val="80000"/>
              </a:lnSpc>
              <a:spcBef>
                <a:spcPct val="50000"/>
              </a:spcBef>
              <a:buNone/>
            </a:pPr>
            <a:r>
              <a:rPr lang="en-US" alt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	Cookie</a:t>
            </a:r>
            <a:r>
              <a:rPr lang="en-US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[] cookies = </a:t>
            </a:r>
            <a:r>
              <a:rPr lang="en-US" alt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request.getCookies</a:t>
            </a:r>
            <a:r>
              <a:rPr lang="en-US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>
              <a:lnSpc>
                <a:spcPct val="80000"/>
              </a:lnSpc>
              <a:spcBef>
                <a:spcPct val="50000"/>
              </a:spcBef>
              <a:buNone/>
            </a:pPr>
            <a:r>
              <a:rPr lang="en-US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Cookie </a:t>
            </a:r>
            <a:r>
              <a:rPr lang="en-US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token = null;</a:t>
            </a:r>
          </a:p>
          <a:p>
            <a:pPr>
              <a:lnSpc>
                <a:spcPct val="80000"/>
              </a:lnSpc>
              <a:spcBef>
                <a:spcPct val="50000"/>
              </a:spcBef>
              <a:buNone/>
            </a:pPr>
            <a:r>
              <a:rPr lang="en-US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if(cookies </a:t>
            </a:r>
            <a:r>
              <a:rPr lang="en-US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!= null) {</a:t>
            </a:r>
          </a:p>
          <a:p>
            <a:pPr>
              <a:lnSpc>
                <a:spcPct val="80000"/>
              </a:lnSpc>
              <a:spcBef>
                <a:spcPct val="50000"/>
              </a:spcBef>
              <a:buNone/>
            </a:pPr>
            <a:r>
              <a:rPr lang="en-US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alt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for(</a:t>
            </a:r>
            <a:r>
              <a:rPr lang="en-US" alt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0; </a:t>
            </a:r>
            <a:r>
              <a:rPr lang="en-US" alt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&lt; </a:t>
            </a:r>
            <a:r>
              <a:rPr lang="en-US" alt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cookies.length</a:t>
            </a:r>
            <a:r>
              <a:rPr lang="en-US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alt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++)</a:t>
            </a:r>
          </a:p>
          <a:p>
            <a:pPr>
              <a:lnSpc>
                <a:spcPct val="80000"/>
              </a:lnSpc>
              <a:spcBef>
                <a:spcPct val="50000"/>
              </a:spcBef>
              <a:buNone/>
            </a:pPr>
            <a:r>
              <a:rPr lang="en-US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alt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{</a:t>
            </a:r>
            <a:endParaRPr lang="en-US" alt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80000"/>
              </a:lnSpc>
              <a:spcBef>
                <a:spcPct val="50000"/>
              </a:spcBef>
              <a:buNone/>
            </a:pPr>
            <a:r>
              <a:rPr lang="en-US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alt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if(cookies[</a:t>
            </a:r>
            <a:r>
              <a:rPr lang="en-US" alt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].</a:t>
            </a:r>
            <a:r>
              <a:rPr lang="en-US" alt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getName</a:t>
            </a:r>
            <a:r>
              <a:rPr lang="en-US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().equals("token"))  {</a:t>
            </a:r>
          </a:p>
          <a:p>
            <a:pPr>
              <a:lnSpc>
                <a:spcPct val="80000"/>
              </a:lnSpc>
              <a:spcBef>
                <a:spcPct val="50000"/>
              </a:spcBef>
              <a:buNone/>
            </a:pPr>
            <a:r>
              <a:rPr lang="en-US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// Found a token cookie</a:t>
            </a:r>
          </a:p>
          <a:p>
            <a:pPr>
              <a:lnSpc>
                <a:spcPct val="80000"/>
              </a:lnSpc>
              <a:spcBef>
                <a:spcPct val="50000"/>
              </a:spcBef>
              <a:buNone/>
            </a:pPr>
            <a:r>
              <a:rPr lang="en-US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token = cookies[</a:t>
            </a:r>
            <a:r>
              <a:rPr lang="en-US" alt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];</a:t>
            </a:r>
          </a:p>
          <a:p>
            <a:pPr>
              <a:lnSpc>
                <a:spcPct val="80000"/>
              </a:lnSpc>
              <a:spcBef>
                <a:spcPct val="50000"/>
              </a:spcBef>
              <a:buNone/>
            </a:pPr>
            <a:r>
              <a:rPr lang="en-US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break;</a:t>
            </a:r>
          </a:p>
          <a:p>
            <a:pPr>
              <a:lnSpc>
                <a:spcPct val="80000"/>
              </a:lnSpc>
              <a:spcBef>
                <a:spcPct val="50000"/>
              </a:spcBef>
              <a:buNone/>
            </a:pPr>
            <a:r>
              <a:rPr lang="en-US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}</a:t>
            </a:r>
          </a:p>
          <a:p>
            <a:pPr>
              <a:lnSpc>
                <a:spcPct val="80000"/>
              </a:lnSpc>
              <a:spcBef>
                <a:spcPct val="50000"/>
              </a:spcBef>
              <a:buNone/>
            </a:pPr>
            <a:r>
              <a:rPr lang="en-US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}</a:t>
            </a:r>
          </a:p>
          <a:p>
            <a:pPr>
              <a:lnSpc>
                <a:spcPct val="80000"/>
              </a:lnSpc>
              <a:spcBef>
                <a:spcPct val="50000"/>
              </a:spcBef>
              <a:buNone/>
            </a:pPr>
            <a:r>
              <a:rPr lang="en-US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altLang="en-US" sz="1600" dirty="0">
              <a:solidFill>
                <a:srgbClr val="0000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2650586"/>
      </p:ext>
    </p:extLst>
  </p:cSld>
  <p:clrMapOvr>
    <a:masterClrMapping/>
  </p:clrMapOvr>
  <p:transition>
    <p:dissolv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solidFill>
                  <a:srgbClr val="003399"/>
                </a:solidFill>
                <a:latin typeface="Arial" panose="020B0604020202020204" pitchFamily="34" charset="0"/>
              </a:rPr>
              <a:t>Cookie Servlet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417639"/>
            <a:ext cx="10972800" cy="4525963"/>
          </a:xfrm>
        </p:spPr>
        <p:txBody>
          <a:bodyPr>
            <a:noAutofit/>
          </a:bodyPr>
          <a:lstStyle/>
          <a:p>
            <a:pPr marL="1100138" lvl="1" indent="-533400">
              <a:lnSpc>
                <a:spcPct val="70000"/>
              </a:lnSpc>
              <a:spcBef>
                <a:spcPct val="50000"/>
              </a:spcBef>
              <a:buNone/>
            </a:pPr>
            <a:r>
              <a:rPr lang="en-US" alt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response.setContentType</a:t>
            </a:r>
            <a:r>
              <a:rPr lang="en-US" alt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("text/html");</a:t>
            </a:r>
          </a:p>
          <a:p>
            <a:pPr marL="1100138" lvl="1" indent="-533400">
              <a:lnSpc>
                <a:spcPct val="70000"/>
              </a:lnSpc>
              <a:spcBef>
                <a:spcPct val="50000"/>
              </a:spcBef>
              <a:buNone/>
            </a:pPr>
            <a:r>
              <a:rPr lang="en-US" alt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alt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PrintWriter</a:t>
            </a:r>
            <a:r>
              <a:rPr lang="en-US" alt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writer = </a:t>
            </a:r>
            <a:r>
              <a:rPr lang="en-US" alt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response.getWriter</a:t>
            </a:r>
            <a:r>
              <a:rPr lang="en-US" alt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marL="1100138" lvl="1" indent="-533400">
              <a:lnSpc>
                <a:spcPct val="70000"/>
              </a:lnSpc>
              <a:spcBef>
                <a:spcPct val="50000"/>
              </a:spcBef>
              <a:buNone/>
            </a:pPr>
            <a:r>
              <a:rPr lang="en-US" alt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alt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writer.println</a:t>
            </a:r>
            <a:r>
              <a:rPr lang="en-US" alt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("&lt;html&gt;&lt;head&gt;&lt;title&gt;Tokens&lt;/title&gt;&lt;/head&gt;&lt;body ");</a:t>
            </a:r>
          </a:p>
          <a:p>
            <a:pPr marL="1100138" lvl="1" indent="-533400">
              <a:lnSpc>
                <a:spcPct val="70000"/>
              </a:lnSpc>
              <a:spcBef>
                <a:spcPct val="50000"/>
              </a:spcBef>
              <a:buNone/>
            </a:pPr>
            <a:r>
              <a:rPr lang="en-US" alt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alt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writer.println</a:t>
            </a:r>
            <a:r>
              <a:rPr lang="en-US" alt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("style=\"font-family:verdana;font-size:10pt\"&gt;");</a:t>
            </a:r>
          </a:p>
          <a:p>
            <a:pPr marL="1100138" lvl="1" indent="-533400">
              <a:lnSpc>
                <a:spcPct val="70000"/>
              </a:lnSpc>
              <a:spcBef>
                <a:spcPct val="50000"/>
              </a:spcBef>
              <a:buNone/>
            </a:pPr>
            <a:r>
              <a:rPr lang="en-US" alt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String reset = </a:t>
            </a:r>
            <a:r>
              <a:rPr lang="en-US" alt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request.getParameter</a:t>
            </a:r>
            <a:r>
              <a:rPr lang="en-US" alt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("reset");</a:t>
            </a:r>
          </a:p>
          <a:p>
            <a:pPr marL="1100138" lvl="1" indent="-533400">
              <a:lnSpc>
                <a:spcPct val="70000"/>
              </a:lnSpc>
              <a:spcBef>
                <a:spcPct val="50000"/>
              </a:spcBef>
              <a:buNone/>
            </a:pPr>
            <a:r>
              <a:rPr lang="en-US" alt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alt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alt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("token = " + token);</a:t>
            </a:r>
          </a:p>
          <a:p>
            <a:pPr marL="1100138" lvl="1" indent="-533400">
              <a:lnSpc>
                <a:spcPct val="70000"/>
              </a:lnSpc>
              <a:spcBef>
                <a:spcPct val="50000"/>
              </a:spcBef>
              <a:buNone/>
            </a:pPr>
            <a:r>
              <a:rPr lang="en-US" alt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if (token == null || (reset != null &amp;&amp; </a:t>
            </a:r>
            <a:r>
              <a:rPr lang="en-US" alt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reset.equals</a:t>
            </a:r>
            <a:r>
              <a:rPr lang="en-US" alt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("yes"))) {</a:t>
            </a:r>
          </a:p>
          <a:p>
            <a:pPr marL="1100138" lvl="1" indent="-533400">
              <a:lnSpc>
                <a:spcPct val="70000"/>
              </a:lnSpc>
              <a:spcBef>
                <a:spcPct val="50000"/>
              </a:spcBef>
              <a:buNone/>
            </a:pPr>
            <a:r>
              <a:rPr lang="en-US" alt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Random rand = new Random();</a:t>
            </a:r>
          </a:p>
          <a:p>
            <a:pPr marL="1100138" lvl="1" indent="-533400">
              <a:lnSpc>
                <a:spcPct val="70000"/>
              </a:lnSpc>
              <a:spcBef>
                <a:spcPct val="50000"/>
              </a:spcBef>
              <a:buNone/>
            </a:pPr>
            <a:r>
              <a:rPr lang="en-US" alt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long id = </a:t>
            </a:r>
            <a:r>
              <a:rPr lang="en-US" alt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rand.nextLong</a:t>
            </a:r>
            <a:r>
              <a:rPr lang="en-US" alt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marL="1100138" lvl="1" indent="-533400">
              <a:lnSpc>
                <a:spcPct val="70000"/>
              </a:lnSpc>
              <a:spcBef>
                <a:spcPct val="50000"/>
              </a:spcBef>
              <a:buNone/>
            </a:pPr>
            <a:r>
              <a:rPr lang="en-US" alt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alt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writer.println</a:t>
            </a:r>
            <a:r>
              <a:rPr lang="en-US" alt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("&lt;p&gt;Welcome. A new token " + id + " is now established&lt;/p&gt;");</a:t>
            </a:r>
          </a:p>
          <a:p>
            <a:pPr marL="1100138" lvl="1" indent="-533400">
              <a:lnSpc>
                <a:spcPct val="70000"/>
              </a:lnSpc>
              <a:spcBef>
                <a:spcPct val="50000"/>
              </a:spcBef>
              <a:buNone/>
            </a:pPr>
            <a:r>
              <a:rPr lang="en-US" alt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// Set the cookie</a:t>
            </a:r>
          </a:p>
          <a:p>
            <a:pPr marL="1100138" lvl="1" indent="-533400">
              <a:lnSpc>
                <a:spcPct val="70000"/>
              </a:lnSpc>
              <a:spcBef>
                <a:spcPct val="50000"/>
              </a:spcBef>
              <a:buNone/>
            </a:pPr>
            <a:r>
              <a:rPr lang="en-US" alt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token = new Cookie("token", </a:t>
            </a:r>
            <a:r>
              <a:rPr lang="en-US" alt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Long.toString</a:t>
            </a:r>
            <a:r>
              <a:rPr lang="en-US" alt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(id));</a:t>
            </a:r>
          </a:p>
          <a:p>
            <a:pPr marL="1100138" lvl="1" indent="-533400">
              <a:lnSpc>
                <a:spcPct val="70000"/>
              </a:lnSpc>
              <a:spcBef>
                <a:spcPct val="50000"/>
              </a:spcBef>
              <a:buNone/>
            </a:pPr>
            <a:r>
              <a:rPr lang="en-US" alt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alt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token.setComment</a:t>
            </a:r>
            <a:r>
              <a:rPr lang="en-US" alt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("Token to identify user");</a:t>
            </a:r>
          </a:p>
          <a:p>
            <a:pPr marL="609600" indent="-609600">
              <a:lnSpc>
                <a:spcPct val="70000"/>
              </a:lnSpc>
              <a:spcBef>
                <a:spcPct val="50000"/>
              </a:spcBef>
              <a:buNone/>
            </a:pPr>
            <a:r>
              <a:rPr lang="en-US" alt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	  </a:t>
            </a:r>
            <a:r>
              <a:rPr lang="en-US" alt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token.setMaxAge</a:t>
            </a:r>
            <a:r>
              <a:rPr lang="en-US" alt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(-1);</a:t>
            </a:r>
          </a:p>
          <a:p>
            <a:pPr marL="1100138" lvl="1" indent="-533400">
              <a:lnSpc>
                <a:spcPct val="70000"/>
              </a:lnSpc>
              <a:spcBef>
                <a:spcPct val="50000"/>
              </a:spcBef>
              <a:buNone/>
            </a:pPr>
            <a:r>
              <a:rPr lang="en-US" alt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alt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token.setPath</a:t>
            </a:r>
            <a:r>
              <a:rPr lang="en-US" alt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("/cookie/track");</a:t>
            </a:r>
            <a:endParaRPr lang="en-US" altLang="en-US" sz="1600" dirty="0">
              <a:solidFill>
                <a:srgbClr val="0000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6548690"/>
      </p:ext>
    </p:extLst>
  </p:cSld>
  <p:clrMapOvr>
    <a:masterClrMapping/>
  </p:clrMapOvr>
  <p:transition>
    <p:dissolv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solidFill>
                  <a:srgbClr val="003399"/>
                </a:solidFill>
                <a:latin typeface="Arial" panose="020B0604020202020204" pitchFamily="34" charset="0"/>
              </a:rPr>
              <a:t>Cookie Servlet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417639"/>
            <a:ext cx="10972800" cy="4525963"/>
          </a:xfrm>
        </p:spPr>
        <p:txBody>
          <a:bodyPr>
            <a:noAutofit/>
          </a:bodyPr>
          <a:lstStyle/>
          <a:p>
            <a:pPr marL="1100138" lvl="1" indent="-533400">
              <a:lnSpc>
                <a:spcPct val="70000"/>
              </a:lnSpc>
              <a:spcBef>
                <a:spcPct val="50000"/>
              </a:spcBef>
              <a:buNone/>
            </a:pPr>
            <a:r>
              <a:rPr lang="en-US" alt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response.addCookie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(token);</a:t>
            </a:r>
          </a:p>
          <a:p>
            <a:pPr marL="1100138" lvl="1" indent="-533400">
              <a:lnSpc>
                <a:spcPct val="70000"/>
              </a:lnSpc>
              <a:spcBef>
                <a:spcPct val="50000"/>
              </a:spcBef>
              <a:buNone/>
            </a:pP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} else  {</a:t>
            </a:r>
          </a:p>
          <a:p>
            <a:pPr marL="1100138" lvl="1" indent="-533400">
              <a:lnSpc>
                <a:spcPct val="70000"/>
              </a:lnSpc>
              <a:spcBef>
                <a:spcPct val="50000"/>
              </a:spcBef>
              <a:buNone/>
            </a:pP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writer.println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("Welcome back. Your token is " + </a:t>
            </a: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token.getValue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() + ".&lt;/p&gt;"); }</a:t>
            </a:r>
          </a:p>
          <a:p>
            <a:pPr marL="609600" indent="-609600">
              <a:lnSpc>
                <a:spcPct val="70000"/>
              </a:lnSpc>
              <a:spcBef>
                <a:spcPct val="50000"/>
              </a:spcBef>
              <a:buNone/>
            </a:pP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String </a:t>
            </a: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requestURLSame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request.getRequestURL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().</a:t>
            </a: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toString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marL="609600" indent="-609600">
              <a:lnSpc>
                <a:spcPct val="70000"/>
              </a:lnSpc>
              <a:spcBef>
                <a:spcPct val="50000"/>
              </a:spcBef>
              <a:buNone/>
            </a:pP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String </a:t>
            </a: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requestURLNew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request.getRequestURL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() + "?reset=yes";</a:t>
            </a:r>
          </a:p>
          <a:p>
            <a:pPr marL="609600" indent="-609600">
              <a:lnSpc>
                <a:spcPct val="70000"/>
              </a:lnSpc>
              <a:spcBef>
                <a:spcPct val="50000"/>
              </a:spcBef>
              <a:buNone/>
            </a:pP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	</a:t>
            </a: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writer.println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("&lt;p&gt;Click &lt;a </a:t>
            </a: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href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=" + </a:t>
            </a: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requestURLSame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+ </a:t>
            </a:r>
          </a:p>
          <a:p>
            <a:pPr marL="609600" indent="-609600">
              <a:lnSpc>
                <a:spcPct val="70000"/>
              </a:lnSpc>
              <a:spcBef>
                <a:spcPct val="50000"/>
              </a:spcBef>
              <a:buNone/>
            </a:pP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	       "&gt;here&lt;/a&gt; again to continue browsing with the same identity.&lt;/p&gt;"); </a:t>
            </a:r>
          </a:p>
          <a:p>
            <a:pPr marL="609600" indent="-609600">
              <a:lnSpc>
                <a:spcPct val="70000"/>
              </a:lnSpc>
              <a:spcBef>
                <a:spcPct val="50000"/>
              </a:spcBef>
              <a:buNone/>
            </a:pP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writer.println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("&lt;p&gt;Otherwise, click &lt;a </a:t>
            </a: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href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=" + </a:t>
            </a: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requestURLNew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+ </a:t>
            </a:r>
          </a:p>
          <a:p>
            <a:pPr marL="609600" indent="-609600">
              <a:lnSpc>
                <a:spcPct val="70000"/>
              </a:lnSpc>
              <a:spcBef>
                <a:spcPct val="50000"/>
              </a:spcBef>
              <a:buNone/>
            </a:pP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	       "&gt;here&lt;/a&gt; again to start browsing with a new identity.&lt;/p&gt;"); </a:t>
            </a:r>
          </a:p>
          <a:p>
            <a:pPr marL="609600" indent="-609600">
              <a:lnSpc>
                <a:spcPct val="70000"/>
              </a:lnSpc>
              <a:spcBef>
                <a:spcPct val="50000"/>
              </a:spcBef>
              <a:buNone/>
            </a:pP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writer.println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("&lt;/body&gt;&lt;/html&gt;");</a:t>
            </a:r>
          </a:p>
          <a:p>
            <a:pPr marL="609600" indent="-609600">
              <a:lnSpc>
                <a:spcPct val="70000"/>
              </a:lnSpc>
              <a:spcBef>
                <a:spcPct val="50000"/>
              </a:spcBef>
              <a:buNone/>
            </a:pP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writer.close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marL="609600" indent="-609600">
              <a:lnSpc>
                <a:spcPct val="70000"/>
              </a:lnSpc>
              <a:spcBef>
                <a:spcPct val="50000"/>
              </a:spcBef>
              <a:buNone/>
            </a:pP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pPr marL="609600" indent="-609600">
              <a:lnSpc>
                <a:spcPct val="70000"/>
              </a:lnSpc>
              <a:spcBef>
                <a:spcPct val="50000"/>
              </a:spcBef>
              <a:buNone/>
            </a:pP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1100138" lvl="1" indent="-533400">
              <a:lnSpc>
                <a:spcPct val="70000"/>
              </a:lnSpc>
              <a:spcBef>
                <a:spcPct val="50000"/>
              </a:spcBef>
              <a:buNone/>
            </a:pPr>
            <a:endParaRPr lang="en-US" altLang="en-US" sz="1600" dirty="0">
              <a:solidFill>
                <a:srgbClr val="0000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4509812"/>
      </p:ext>
    </p:extLst>
  </p:cSld>
  <p:clrMapOvr>
    <a:masterClrMapping/>
  </p:clrMapOvr>
  <p:transition>
    <p:dissolve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Hidden Form Field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&lt;input type="hidden" name="</a:t>
            </a:r>
            <a:r>
              <a:rPr lang="en-US" dirty="0" err="1"/>
              <a:t>uname</a:t>
            </a:r>
            <a:r>
              <a:rPr lang="en-US" dirty="0"/>
              <a:t>" value="</a:t>
            </a:r>
            <a:r>
              <a:rPr lang="en-US" dirty="0" err="1"/>
              <a:t>Vimal</a:t>
            </a:r>
            <a:r>
              <a:rPr lang="en-US" dirty="0"/>
              <a:t> </a:t>
            </a:r>
            <a:r>
              <a:rPr lang="en-US" dirty="0" err="1"/>
              <a:t>Jaiswal</a:t>
            </a:r>
            <a:r>
              <a:rPr lang="en-US" dirty="0"/>
              <a:t>"&gt;  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69474462"/>
      </p:ext>
    </p:extLst>
  </p:cSld>
  <p:clrMapOvr>
    <a:masterClrMapping/>
  </p:clrMapOvr>
  <p:transition>
    <p:dissolve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URL </a:t>
            </a:r>
            <a:r>
              <a:rPr lang="en-IN" dirty="0" smtClean="0"/>
              <a:t>Rewriting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URL rewriting, we append a token or identifier to the URL of the next Servlet or the next resource. We can send parameter name/value pairs using the following format:</a:t>
            </a:r>
          </a:p>
          <a:p>
            <a:r>
              <a:rPr lang="en-US" dirty="0"/>
              <a:t>url?name1=value1&amp;name2=value2&amp;??</a:t>
            </a:r>
          </a:p>
          <a:p>
            <a:pPr marL="0" indent="0">
              <a:buNone/>
            </a:pPr>
            <a:endParaRPr lang="en-IN" dirty="0"/>
          </a:p>
        </p:txBody>
      </p:sp>
      <p:sp>
        <p:nvSpPr>
          <p:cNvPr id="4" name="Rectangle 3"/>
          <p:cNvSpPr/>
          <p:nvPr/>
        </p:nvSpPr>
        <p:spPr>
          <a:xfrm>
            <a:off x="1209368" y="4122833"/>
            <a:ext cx="7551174" cy="3847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  <a:latin typeface="verdana" panose="020B0604030504040204" pitchFamily="34" charset="0"/>
              </a:rPr>
              <a:t>out.print</a:t>
            </a:r>
            <a:r>
              <a:rPr lang="en-US" dirty="0">
                <a:solidFill>
                  <a:srgbClr val="000000"/>
                </a:solidFill>
                <a:latin typeface="verdana" panose="020B0604030504040204" pitchFamily="34" charset="0"/>
              </a:rPr>
              <a:t>(</a:t>
            </a:r>
            <a:r>
              <a:rPr lang="en-US" dirty="0">
                <a:solidFill>
                  <a:srgbClr val="0000FF"/>
                </a:solidFill>
                <a:latin typeface="verdana" panose="020B0604030504040204" pitchFamily="34" charset="0"/>
              </a:rPr>
              <a:t>"&lt;a </a:t>
            </a:r>
            <a:r>
              <a:rPr lang="en-US" dirty="0" err="1">
                <a:solidFill>
                  <a:srgbClr val="0000FF"/>
                </a:solidFill>
                <a:latin typeface="verdana" panose="020B0604030504040204" pitchFamily="34" charset="0"/>
              </a:rPr>
              <a:t>href</a:t>
            </a:r>
            <a:r>
              <a:rPr lang="en-US" dirty="0">
                <a:solidFill>
                  <a:srgbClr val="0000FF"/>
                </a:solidFill>
                <a:latin typeface="verdana" panose="020B0604030504040204" pitchFamily="34" charset="0"/>
              </a:rPr>
              <a:t>='servlet2?uname="</a:t>
            </a:r>
            <a:r>
              <a:rPr lang="en-US" dirty="0">
                <a:solidFill>
                  <a:srgbClr val="000000"/>
                </a:solidFill>
                <a:latin typeface="verdana" panose="020B0604030504040204" pitchFamily="34" charset="0"/>
              </a:rPr>
              <a:t>+n+</a:t>
            </a:r>
            <a:r>
              <a:rPr lang="en-US" dirty="0">
                <a:solidFill>
                  <a:srgbClr val="0000FF"/>
                </a:solidFill>
                <a:latin typeface="verdana" panose="020B0604030504040204" pitchFamily="34" charset="0"/>
              </a:rPr>
              <a:t>"'&gt;visit&lt;/a&gt;"</a:t>
            </a:r>
            <a:r>
              <a:rPr lang="en-US" dirty="0">
                <a:solidFill>
                  <a:srgbClr val="000000"/>
                </a:solidFill>
                <a:latin typeface="verdana" panose="020B0604030504040204" pitchFamily="34" charset="0"/>
              </a:rPr>
              <a:t>);</a:t>
            </a:r>
            <a:endParaRPr lang="en-IN" dirty="0"/>
          </a:p>
        </p:txBody>
      </p:sp>
      <p:sp>
        <p:nvSpPr>
          <p:cNvPr id="5" name="Rectangle 4"/>
          <p:cNvSpPr/>
          <p:nvPr/>
        </p:nvSpPr>
        <p:spPr>
          <a:xfrm>
            <a:off x="1209368" y="4932137"/>
            <a:ext cx="5595763" cy="3847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solidFill>
                  <a:srgbClr val="000000"/>
                </a:solidFill>
                <a:latin typeface="verdana" panose="020B0604030504040204" pitchFamily="34" charset="0"/>
              </a:rPr>
              <a:t>String n=</a:t>
            </a:r>
            <a:r>
              <a:rPr lang="en-IN" dirty="0" err="1">
                <a:solidFill>
                  <a:srgbClr val="000000"/>
                </a:solidFill>
                <a:latin typeface="verdana" panose="020B0604030504040204" pitchFamily="34" charset="0"/>
              </a:rPr>
              <a:t>request.getParameter</a:t>
            </a:r>
            <a:r>
              <a:rPr lang="en-IN" dirty="0">
                <a:solidFill>
                  <a:srgbClr val="000000"/>
                </a:solidFill>
                <a:latin typeface="verdana" panose="020B0604030504040204" pitchFamily="34" charset="0"/>
              </a:rPr>
              <a:t>(</a:t>
            </a:r>
            <a:r>
              <a:rPr lang="en-IN" dirty="0">
                <a:solidFill>
                  <a:srgbClr val="0000FF"/>
                </a:solidFill>
                <a:latin typeface="verdana" panose="020B0604030504040204" pitchFamily="34" charset="0"/>
              </a:rPr>
              <a:t>"</a:t>
            </a:r>
            <a:r>
              <a:rPr lang="en-IN" dirty="0" err="1">
                <a:solidFill>
                  <a:srgbClr val="0000FF"/>
                </a:solidFill>
                <a:latin typeface="verdana" panose="020B0604030504040204" pitchFamily="34" charset="0"/>
              </a:rPr>
              <a:t>uname</a:t>
            </a:r>
            <a:r>
              <a:rPr lang="en-IN" dirty="0">
                <a:solidFill>
                  <a:srgbClr val="0000FF"/>
                </a:solidFill>
                <a:latin typeface="verdana" panose="020B0604030504040204" pitchFamily="34" charset="0"/>
              </a:rPr>
              <a:t>"</a:t>
            </a:r>
            <a:r>
              <a:rPr lang="en-IN" dirty="0">
                <a:solidFill>
                  <a:srgbClr val="000000"/>
                </a:solidFill>
                <a:latin typeface="verdana" panose="020B0604030504040204" pitchFamily="34" charset="0"/>
              </a:rPr>
              <a:t>);  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91792135"/>
      </p:ext>
    </p:extLst>
  </p:cSld>
  <p:clrMapOvr>
    <a:masterClrMapping/>
  </p:clrMapOvr>
  <p:transition>
    <p:dissolve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 err="1"/>
              <a:t>HttpSession</a:t>
            </a:r>
            <a:r>
              <a:rPr lang="en-IN" dirty="0"/>
              <a:t> </a:t>
            </a:r>
            <a:r>
              <a:rPr lang="en-IN" dirty="0" smtClean="0"/>
              <a:t>interface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container creates a session id for each user</a:t>
            </a:r>
            <a:endParaRPr lang="en-IN" dirty="0"/>
          </a:p>
        </p:txBody>
      </p:sp>
      <p:sp>
        <p:nvSpPr>
          <p:cNvPr id="4" name="Rectangle 3"/>
          <p:cNvSpPr/>
          <p:nvPr/>
        </p:nvSpPr>
        <p:spPr>
          <a:xfrm>
            <a:off x="727587" y="2793658"/>
            <a:ext cx="10053484" cy="2139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+mj-lt"/>
              <a:buAutoNum type="arabicPeriod"/>
            </a:pPr>
            <a:r>
              <a:rPr lang="en-US" b="1" dirty="0">
                <a:solidFill>
                  <a:srgbClr val="000000"/>
                </a:solidFill>
                <a:latin typeface="verdana" panose="020B0604030504040204" pitchFamily="34" charset="0"/>
              </a:rPr>
              <a:t>public </a:t>
            </a:r>
            <a:r>
              <a:rPr lang="en-US" b="1" dirty="0" err="1">
                <a:solidFill>
                  <a:srgbClr val="000000"/>
                </a:solidFill>
                <a:latin typeface="verdana" panose="020B0604030504040204" pitchFamily="34" charset="0"/>
              </a:rPr>
              <a:t>HttpSession</a:t>
            </a:r>
            <a:r>
              <a:rPr lang="en-US" b="1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verdana" panose="020B0604030504040204" pitchFamily="34" charset="0"/>
              </a:rPr>
              <a:t>getSession</a:t>
            </a:r>
            <a:r>
              <a:rPr lang="en-US" b="1" dirty="0">
                <a:solidFill>
                  <a:srgbClr val="000000"/>
                </a:solidFill>
                <a:latin typeface="verdana" panose="020B0604030504040204" pitchFamily="34" charset="0"/>
              </a:rPr>
              <a:t>():</a:t>
            </a:r>
            <a:r>
              <a:rPr lang="en-US" dirty="0">
                <a:solidFill>
                  <a:srgbClr val="000000"/>
                </a:solidFill>
                <a:latin typeface="verdana" panose="020B0604030504040204" pitchFamily="34" charset="0"/>
              </a:rPr>
              <a:t>Returns the current session associated with this request, or if the request does not have a session, creates one</a:t>
            </a:r>
            <a:r>
              <a:rPr lang="en-US" dirty="0" smtClean="0">
                <a:solidFill>
                  <a:srgbClr val="000000"/>
                </a:solidFill>
                <a:latin typeface="verdana" panose="020B0604030504040204" pitchFamily="34" charset="0"/>
              </a:rPr>
              <a:t>.</a:t>
            </a:r>
          </a:p>
          <a:p>
            <a:pPr>
              <a:buFont typeface="+mj-lt"/>
              <a:buAutoNum type="arabicPeriod"/>
            </a:pPr>
            <a:endParaRPr lang="en-US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>
              <a:buFont typeface="+mj-lt"/>
              <a:buAutoNum type="arabicPeriod"/>
            </a:pPr>
            <a:endParaRPr lang="en-US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>
              <a:buFont typeface="+mj-lt"/>
              <a:buAutoNum type="arabicPeriod"/>
            </a:pPr>
            <a:r>
              <a:rPr lang="en-US" b="1" dirty="0">
                <a:solidFill>
                  <a:srgbClr val="000000"/>
                </a:solidFill>
                <a:latin typeface="verdana" panose="020B0604030504040204" pitchFamily="34" charset="0"/>
              </a:rPr>
              <a:t>public </a:t>
            </a:r>
            <a:r>
              <a:rPr lang="en-US" b="1" dirty="0" err="1">
                <a:solidFill>
                  <a:srgbClr val="000000"/>
                </a:solidFill>
                <a:latin typeface="verdana" panose="020B0604030504040204" pitchFamily="34" charset="0"/>
              </a:rPr>
              <a:t>HttpSession</a:t>
            </a:r>
            <a:r>
              <a:rPr lang="en-US" b="1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verdana" panose="020B0604030504040204" pitchFamily="34" charset="0"/>
              </a:rPr>
              <a:t>getSession</a:t>
            </a:r>
            <a:r>
              <a:rPr lang="en-US" b="1" dirty="0">
                <a:solidFill>
                  <a:srgbClr val="000000"/>
                </a:solidFill>
                <a:latin typeface="verdana" panose="020B0604030504040204" pitchFamily="34" charset="0"/>
              </a:rPr>
              <a:t>(</a:t>
            </a:r>
            <a:r>
              <a:rPr lang="en-US" b="1" dirty="0" err="1">
                <a:solidFill>
                  <a:srgbClr val="000000"/>
                </a:solidFill>
                <a:latin typeface="verdana" panose="020B0604030504040204" pitchFamily="34" charset="0"/>
              </a:rPr>
              <a:t>boolean</a:t>
            </a:r>
            <a:r>
              <a:rPr lang="en-US" b="1" dirty="0">
                <a:solidFill>
                  <a:srgbClr val="000000"/>
                </a:solidFill>
                <a:latin typeface="verdana" panose="020B0604030504040204" pitchFamily="34" charset="0"/>
              </a:rPr>
              <a:t> create):</a:t>
            </a:r>
            <a:r>
              <a:rPr lang="en-US" dirty="0">
                <a:solidFill>
                  <a:srgbClr val="000000"/>
                </a:solidFill>
                <a:latin typeface="verdana" panose="020B0604030504040204" pitchFamily="34" charset="0"/>
              </a:rPr>
              <a:t>Returns the current </a:t>
            </a:r>
            <a:r>
              <a:rPr lang="en-US" dirty="0" err="1">
                <a:solidFill>
                  <a:srgbClr val="000000"/>
                </a:solidFill>
                <a:latin typeface="verdana" panose="020B0604030504040204" pitchFamily="34" charset="0"/>
              </a:rPr>
              <a:t>HttpSession</a:t>
            </a:r>
            <a:r>
              <a:rPr lang="en-US" dirty="0">
                <a:solidFill>
                  <a:srgbClr val="000000"/>
                </a:solidFill>
                <a:latin typeface="verdana" panose="020B0604030504040204" pitchFamily="34" charset="0"/>
              </a:rPr>
              <a:t> associated with this request or, if there is no current session and create is true, returns a new session.</a:t>
            </a:r>
            <a:endParaRPr lang="en-US" b="0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4191240"/>
      </p:ext>
    </p:extLst>
  </p:cSld>
  <p:clrMapOvr>
    <a:masterClrMapping/>
  </p:clrMapOvr>
  <p:transition>
    <p:dissolve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Methods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public String </a:t>
            </a:r>
            <a:r>
              <a:rPr lang="en-US" b="1" dirty="0" err="1"/>
              <a:t>getId</a:t>
            </a:r>
            <a:r>
              <a:rPr lang="en-US" b="1" dirty="0"/>
              <a:t>():</a:t>
            </a:r>
            <a:r>
              <a:rPr lang="en-US" dirty="0"/>
              <a:t>Returns a string containing the unique identifier value.</a:t>
            </a:r>
          </a:p>
          <a:p>
            <a:r>
              <a:rPr lang="en-US" b="1" dirty="0"/>
              <a:t>public long </a:t>
            </a:r>
            <a:r>
              <a:rPr lang="en-US" b="1" dirty="0" err="1"/>
              <a:t>getCreationTime</a:t>
            </a:r>
            <a:r>
              <a:rPr lang="en-US" b="1" dirty="0"/>
              <a:t>():</a:t>
            </a:r>
            <a:r>
              <a:rPr lang="en-US" dirty="0"/>
              <a:t>Returns the time when this session was </a:t>
            </a:r>
            <a:r>
              <a:rPr lang="en-US" dirty="0" smtClean="0"/>
              <a:t>created.</a:t>
            </a:r>
            <a:endParaRPr lang="en-US" dirty="0"/>
          </a:p>
          <a:p>
            <a:r>
              <a:rPr lang="en-US" b="1" dirty="0"/>
              <a:t>public long </a:t>
            </a:r>
            <a:r>
              <a:rPr lang="en-US" b="1" dirty="0" err="1"/>
              <a:t>getLastAccessedTime</a:t>
            </a:r>
            <a:r>
              <a:rPr lang="en-US" b="1" dirty="0"/>
              <a:t>():</a:t>
            </a:r>
            <a:r>
              <a:rPr lang="en-US" dirty="0"/>
              <a:t>Returns the last time the client sent a request associated with this </a:t>
            </a:r>
            <a:r>
              <a:rPr lang="en-US" dirty="0" smtClean="0"/>
              <a:t>session.</a:t>
            </a:r>
            <a:endParaRPr lang="en-US" dirty="0"/>
          </a:p>
          <a:p>
            <a:r>
              <a:rPr lang="en-US" b="1" dirty="0"/>
              <a:t>public void invalidate():</a:t>
            </a:r>
            <a:r>
              <a:rPr lang="en-US" dirty="0"/>
              <a:t>Invalidates this session then unbinds any objects bound to it.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87536015"/>
      </p:ext>
    </p:extLst>
  </p:cSld>
  <p:clrMapOvr>
    <a:masterClrMapping/>
  </p:clrMapOvr>
  <p:transition>
    <p:dissolve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Accessing Session Values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dirty="0"/>
              <a:t> </a:t>
            </a:r>
            <a:r>
              <a:rPr lang="en-IN" dirty="0" err="1"/>
              <a:t>session.setAttribute</a:t>
            </a:r>
            <a:r>
              <a:rPr lang="en-IN" dirty="0"/>
              <a:t>("</a:t>
            </a:r>
            <a:r>
              <a:rPr lang="en-IN" dirty="0" err="1"/>
              <a:t>uname</a:t>
            </a:r>
            <a:r>
              <a:rPr lang="en-IN" dirty="0"/>
              <a:t>",n); </a:t>
            </a:r>
            <a:endParaRPr lang="en-IN" dirty="0" smtClean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/>
              <a:t> String n=(String)</a:t>
            </a:r>
            <a:r>
              <a:rPr lang="en-IN" dirty="0" err="1"/>
              <a:t>session.getAttribute</a:t>
            </a:r>
            <a:r>
              <a:rPr lang="en-IN" dirty="0"/>
              <a:t>("</a:t>
            </a:r>
            <a:r>
              <a:rPr lang="en-IN" dirty="0" err="1"/>
              <a:t>uname</a:t>
            </a:r>
            <a:r>
              <a:rPr lang="en-IN" dirty="0"/>
              <a:t>");  </a:t>
            </a:r>
          </a:p>
        </p:txBody>
      </p:sp>
    </p:spTree>
    <p:extLst>
      <p:ext uri="{BB962C8B-B14F-4D97-AF65-F5344CB8AC3E}">
        <p14:creationId xmlns:p14="http://schemas.microsoft.com/office/powerpoint/2010/main" val="1598385322"/>
      </p:ext>
    </p:extLst>
  </p:cSld>
  <p:clrMapOvr>
    <a:masterClrMapping/>
  </p:clrMapOvr>
  <p:transition>
    <p:dissolv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Servlets</a:t>
            </a:r>
            <a:br>
              <a:rPr lang="en-US" dirty="0"/>
            </a:br>
            <a:r>
              <a:rPr lang="en-US" dirty="0"/>
              <a:t>Introduction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609600" indent="-609600"/>
            <a:r>
              <a:rPr lang="en-US" altLang="en-US" sz="2400" dirty="0">
                <a:solidFill>
                  <a:srgbClr val="000000"/>
                </a:solidFill>
                <a:ea typeface="Arial Unicode MS" pitchFamily="34" charset="-128"/>
              </a:rPr>
              <a:t>Classes that dynamically process requests and construct responses</a:t>
            </a:r>
          </a:p>
          <a:p>
            <a:pPr marL="1100138" lvl="1" indent="-533400"/>
            <a:r>
              <a:rPr lang="en-US" altLang="en-US" sz="2400" dirty="0">
                <a:cs typeface="Times New Roman" panose="02020603050405020304" pitchFamily="18" charset="0"/>
              </a:rPr>
              <a:t>Dynamically generate html pages in response to requests</a:t>
            </a:r>
          </a:p>
          <a:p>
            <a:pPr marL="1100138" lvl="1" indent="-533400"/>
            <a:r>
              <a:rPr lang="en-US" altLang="en-US" sz="2400" dirty="0">
                <a:cs typeface="Times New Roman" panose="02020603050405020304" pitchFamily="18" charset="0"/>
              </a:rPr>
              <a:t>May also send data in other forms like XML or serialized Java objects</a:t>
            </a:r>
          </a:p>
          <a:p>
            <a:pPr marL="1100138" lvl="1" indent="-533400"/>
            <a:r>
              <a:rPr lang="en-US" altLang="en-US" sz="2400" dirty="0">
                <a:cs typeface="Times New Roman" panose="02020603050405020304" pitchFamily="18" charset="0"/>
              </a:rPr>
              <a:t>Run in a servlet container and have access to services that the container provides</a:t>
            </a:r>
          </a:p>
          <a:p>
            <a:pPr marL="609600" indent="-609600"/>
            <a:r>
              <a:rPr lang="en-US" altLang="en-US" sz="2400" dirty="0" smtClean="0">
                <a:cs typeface="Times New Roman" panose="02020603050405020304" pitchFamily="18" charset="0"/>
              </a:rPr>
              <a:t>Client </a:t>
            </a:r>
            <a:r>
              <a:rPr lang="en-US" altLang="en-US" sz="2400" dirty="0">
                <a:cs typeface="Times New Roman" panose="02020603050405020304" pitchFamily="18" charset="0"/>
              </a:rPr>
              <a:t>of the servlet can be any of the following</a:t>
            </a:r>
          </a:p>
          <a:p>
            <a:pPr marL="1100138" lvl="1" indent="-533400"/>
            <a:r>
              <a:rPr lang="en-US" altLang="en-US" sz="2400" dirty="0">
                <a:cs typeface="Times New Roman" panose="02020603050405020304" pitchFamily="18" charset="0"/>
              </a:rPr>
              <a:t>Browser</a:t>
            </a:r>
          </a:p>
          <a:p>
            <a:pPr marL="1100138" lvl="1" indent="-533400"/>
            <a:r>
              <a:rPr lang="en-US" altLang="en-US" sz="2400" dirty="0">
                <a:cs typeface="Times New Roman" panose="02020603050405020304" pitchFamily="18" charset="0"/>
              </a:rPr>
              <a:t>Applet</a:t>
            </a:r>
          </a:p>
          <a:p>
            <a:pPr marL="1100138" lvl="1" indent="-533400"/>
            <a:r>
              <a:rPr lang="en-US" altLang="en-US" sz="2400" dirty="0">
                <a:cs typeface="Times New Roman" panose="02020603050405020304" pitchFamily="18" charset="0"/>
              </a:rPr>
              <a:t>Java Application</a:t>
            </a:r>
          </a:p>
        </p:txBody>
      </p:sp>
    </p:spTree>
    <p:extLst>
      <p:ext uri="{BB962C8B-B14F-4D97-AF65-F5344CB8AC3E}">
        <p14:creationId xmlns:p14="http://schemas.microsoft.com/office/powerpoint/2010/main" val="103103880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431209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Servlets</a:t>
            </a:r>
            <a:br>
              <a:rPr lang="en-US" dirty="0"/>
            </a:br>
            <a:r>
              <a:rPr lang="en-US" dirty="0"/>
              <a:t>Introduction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Java </a:t>
            </a:r>
            <a:r>
              <a:rPr lang="en-US" dirty="0"/>
              <a:t>servlets are efficient and powerful solution for creating dynamic web content. </a:t>
            </a:r>
          </a:p>
          <a:p>
            <a:r>
              <a:rPr lang="en-US" dirty="0" smtClean="0"/>
              <a:t>Servlet </a:t>
            </a:r>
            <a:r>
              <a:rPr lang="en-US" dirty="0"/>
              <a:t>is fundamental building block for java based server side web applications. </a:t>
            </a:r>
          </a:p>
          <a:p>
            <a:r>
              <a:rPr lang="en-US" dirty="0" smtClean="0"/>
              <a:t>Power </a:t>
            </a:r>
            <a:r>
              <a:rPr lang="en-US" dirty="0"/>
              <a:t>to servlet comes from Java as a platform and interaction with the Servlet container. </a:t>
            </a:r>
          </a:p>
          <a:p>
            <a:r>
              <a:rPr lang="en-US" dirty="0" smtClean="0"/>
              <a:t>Servlet </a:t>
            </a:r>
            <a:r>
              <a:rPr lang="en-US" dirty="0"/>
              <a:t>container provides life cycle management, single process to share and manage application-wide resources and interaction with the web server. </a:t>
            </a:r>
          </a:p>
        </p:txBody>
      </p:sp>
    </p:spTree>
    <p:extLst>
      <p:ext uri="{BB962C8B-B14F-4D97-AF65-F5344CB8AC3E}">
        <p14:creationId xmlns:p14="http://schemas.microsoft.com/office/powerpoint/2010/main" val="21883572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Servlets</a:t>
            </a:r>
            <a:br>
              <a:rPr lang="en-IN" dirty="0"/>
            </a:br>
            <a:r>
              <a:rPr lang="en-IN" dirty="0"/>
              <a:t>Servlet Lifecycle</a:t>
            </a:r>
            <a:br>
              <a:rPr lang="en-IN" dirty="0"/>
            </a:br>
            <a:endParaRPr lang="en-IN" dirty="0"/>
          </a:p>
        </p:txBody>
      </p:sp>
      <p:pic>
        <p:nvPicPr>
          <p:cNvPr id="67" name="Picture 6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0029" y="1700766"/>
            <a:ext cx="6781738" cy="3913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6961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9088</TotalTime>
  <Words>3938</Words>
  <Application>Microsoft Office PowerPoint</Application>
  <PresentationFormat>Widescreen</PresentationFormat>
  <Paragraphs>647</Paragraphs>
  <Slides>70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79" baseType="lpstr">
      <vt:lpstr>Arial</vt:lpstr>
      <vt:lpstr>Arial Unicode MS</vt:lpstr>
      <vt:lpstr>Calibri</vt:lpstr>
      <vt:lpstr>Courier New</vt:lpstr>
      <vt:lpstr>Garamond</vt:lpstr>
      <vt:lpstr>Times New Roman</vt:lpstr>
      <vt:lpstr>Times New Roman</vt:lpstr>
      <vt:lpstr>verdana</vt:lpstr>
      <vt:lpstr>Office Theme</vt:lpstr>
      <vt:lpstr>PowerPoint Presentation</vt:lpstr>
      <vt:lpstr>Servlet</vt:lpstr>
      <vt:lpstr>Client Server Architecture</vt:lpstr>
      <vt:lpstr>PowerPoint Presentation</vt:lpstr>
      <vt:lpstr>PowerPoint Presentation</vt:lpstr>
      <vt:lpstr>PowerPoint Presentation</vt:lpstr>
      <vt:lpstr>Servlets Introduction</vt:lpstr>
      <vt:lpstr>Servlets Introduction</vt:lpstr>
      <vt:lpstr>Servlets Servlet Lifecycle </vt:lpstr>
      <vt:lpstr>Phases of Servlet Lifecycle </vt:lpstr>
      <vt:lpstr>Phases of Servlet Lifecycle </vt:lpstr>
      <vt:lpstr>Phases of Servlet Lifecycle </vt:lpstr>
      <vt:lpstr>Servlets Servlet Lifecycle </vt:lpstr>
      <vt:lpstr>PowerPoint Presentation</vt:lpstr>
      <vt:lpstr>PowerPoint Presentation</vt:lpstr>
      <vt:lpstr>PowerPoint Presentation</vt:lpstr>
      <vt:lpstr>Servlet for Web </vt:lpstr>
      <vt:lpstr>Hypertext Transfer Protocol</vt:lpstr>
      <vt:lpstr>HTTP Parameters</vt:lpstr>
      <vt:lpstr>HTTP Messages</vt:lpstr>
      <vt:lpstr>Request/Response Message</vt:lpstr>
      <vt:lpstr>Request HTTP Message</vt:lpstr>
      <vt:lpstr>Response HTTP Message</vt:lpstr>
      <vt:lpstr>HTTP Methods</vt:lpstr>
      <vt:lpstr>PowerPoint Presentation</vt:lpstr>
      <vt:lpstr>PowerPoint Presentation</vt:lpstr>
      <vt:lpstr>HTTP Servlet </vt:lpstr>
      <vt:lpstr>HTTP Servlet </vt:lpstr>
      <vt:lpstr>PowerPoint Presentation</vt:lpstr>
      <vt:lpstr>PowerPoint Presentation</vt:lpstr>
      <vt:lpstr>GET &amp; POST </vt:lpstr>
      <vt:lpstr>HttpServlet Class</vt:lpstr>
      <vt:lpstr>HttpServletRequest Interface</vt:lpstr>
      <vt:lpstr>HttpServletResponse Interface </vt:lpstr>
      <vt:lpstr>Writing a Servlet</vt:lpstr>
      <vt:lpstr>Example- HelloWorld</vt:lpstr>
      <vt:lpstr>Deploying a Servlet</vt:lpstr>
      <vt:lpstr>Deployment Descriptor</vt:lpstr>
      <vt:lpstr>Example-web.xml</vt:lpstr>
      <vt:lpstr>Example- Login</vt:lpstr>
      <vt:lpstr>Login.html</vt:lpstr>
      <vt:lpstr>Web.xml</vt:lpstr>
      <vt:lpstr>RequestDispatcher Interface</vt:lpstr>
      <vt:lpstr>forward method</vt:lpstr>
      <vt:lpstr>PowerPoint Presentation</vt:lpstr>
      <vt:lpstr>include method</vt:lpstr>
      <vt:lpstr>PowerPoint Presentation</vt:lpstr>
      <vt:lpstr>Getting object of Requestdispatcher</vt:lpstr>
      <vt:lpstr>PowerPoint Presentation</vt:lpstr>
      <vt:lpstr>Index.html</vt:lpstr>
      <vt:lpstr>Login.java</vt:lpstr>
      <vt:lpstr>Welcome.java</vt:lpstr>
      <vt:lpstr>Web.xml</vt:lpstr>
      <vt:lpstr>sendRedirect()</vt:lpstr>
      <vt:lpstr>Difference between forward() and sendRedirect() method</vt:lpstr>
      <vt:lpstr>Tracking state</vt:lpstr>
      <vt:lpstr>Cookies</vt:lpstr>
      <vt:lpstr>Cookie Attributes</vt:lpstr>
      <vt:lpstr>Cookie Constructor</vt:lpstr>
      <vt:lpstr>Useful Methods</vt:lpstr>
      <vt:lpstr>Other Methods</vt:lpstr>
      <vt:lpstr>Cookie Servlet</vt:lpstr>
      <vt:lpstr>Cookie Servlet</vt:lpstr>
      <vt:lpstr>Cookie Servlet</vt:lpstr>
      <vt:lpstr>Hidden Form Field</vt:lpstr>
      <vt:lpstr>URL Rewriting</vt:lpstr>
      <vt:lpstr>HttpSession interface</vt:lpstr>
      <vt:lpstr>Methods</vt:lpstr>
      <vt:lpstr>Accessing Session Values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Strengthen the embankments</dc:title>
  <dc:creator>Apple 2</dc:creator>
  <cp:lastModifiedBy>Pushpendra Kumar Rajput</cp:lastModifiedBy>
  <cp:revision>674</cp:revision>
  <cp:lastPrinted>2017-08-16T11:40:20Z</cp:lastPrinted>
  <dcterms:created xsi:type="dcterms:W3CDTF">2017-08-14T08:34:40Z</dcterms:created>
  <dcterms:modified xsi:type="dcterms:W3CDTF">2020-04-06T08:40:47Z</dcterms:modified>
</cp:coreProperties>
</file>